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 id="2147483660" r:id="rId6"/>
    <p:sldMasterId id="2147483666"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Lst>
  <p:sldSz cy="5143500" cx="9144000"/>
  <p:notesSz cx="6858000" cy="9144000"/>
  <p:embeddedFontLst>
    <p:embeddedFont>
      <p:font typeface="Roboto"/>
      <p:regular r:id="rId46"/>
      <p:bold r:id="rId47"/>
      <p:italic r:id="rId48"/>
      <p:boldItalic r:id="rId49"/>
    </p:embeddedFont>
    <p:embeddedFont>
      <p:font typeface="Frank Ruhl Libre Medium"/>
      <p:regular r:id="rId50"/>
      <p:bold r:id="rId51"/>
    </p:embeddedFont>
    <p:embeddedFont>
      <p:font typeface="Garamond"/>
      <p:regular r:id="rId52"/>
      <p:bold r:id="rId53"/>
      <p:italic r:id="rId54"/>
      <p:boldItalic r:id="rId55"/>
    </p:embeddedFont>
    <p:embeddedFont>
      <p:font typeface="Montserrat"/>
      <p:regular r:id="rId56"/>
      <p:bold r:id="rId57"/>
      <p:italic r:id="rId58"/>
      <p:boldItalic r:id="rId59"/>
    </p:embeddedFont>
    <p:embeddedFont>
      <p:font typeface="Frank Ruhl Libre"/>
      <p:regular r:id="rId60"/>
      <p:bold r:id="rId61"/>
    </p:embeddedFont>
    <p:embeddedFont>
      <p:font typeface="Montserrat Light"/>
      <p:regular r:id="rId62"/>
      <p:bold r:id="rId63"/>
      <p:italic r:id="rId64"/>
      <p:boldItalic r:id="rId65"/>
    </p:embeddedFont>
    <p:embeddedFont>
      <p:font typeface="EB Garamond"/>
      <p:regular r:id="rId66"/>
      <p:bold r:id="rId67"/>
      <p:italic r:id="rId68"/>
      <p:boldItalic r:id="rId69"/>
    </p:embeddedFont>
    <p:embeddedFont>
      <p:font typeface="Frank Ruhl Libre Light"/>
      <p:regular r:id="rId70"/>
      <p:bold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72" roundtripDataSignature="AMtx7miEFnBW8TsuNHcDIIesuGVWyQtjnw=="/>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4" name="Konstantina Liagkou"/>
  <p:cmAuthor clrIdx="1" id="1" initials="" lastIdx="1" name="John Pavlopoulos"/>
  <p:cmAuthor clrIdx="2" id="2" initials="" lastIdx="3" name="Ewa Machotk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5573767-641F-4206-A036-CCD54166AA4B}">
  <a:tblStyle styleId="{F5573767-641F-4206-A036-CCD54166AA4B}"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font" Target="fonts/Roboto-regular.fntdata"/><Relationship Id="rId45" Type="http://schemas.openxmlformats.org/officeDocument/2006/relationships/slide" Target="slides/slide3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1.xml"/><Relationship Id="rId48" Type="http://schemas.openxmlformats.org/officeDocument/2006/relationships/font" Target="fonts/Roboto-italic.fntdata"/><Relationship Id="rId47" Type="http://schemas.openxmlformats.org/officeDocument/2006/relationships/font" Target="fonts/Roboto-bold.fntdata"/><Relationship Id="rId49"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2" Type="http://customschemas.google.com/relationships/presentationmetadata" Target="metadata"/><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71" Type="http://schemas.openxmlformats.org/officeDocument/2006/relationships/font" Target="fonts/FrankRuhlLibreLight-bold.fntdata"/><Relationship Id="rId70" Type="http://schemas.openxmlformats.org/officeDocument/2006/relationships/font" Target="fonts/FrankRuhlLibreLight-regular.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MontserratLight-regular.fntdata"/><Relationship Id="rId61" Type="http://schemas.openxmlformats.org/officeDocument/2006/relationships/font" Target="fonts/FrankRuhlLibre-bold.fntdata"/><Relationship Id="rId20" Type="http://schemas.openxmlformats.org/officeDocument/2006/relationships/slide" Target="slides/slide12.xml"/><Relationship Id="rId64" Type="http://schemas.openxmlformats.org/officeDocument/2006/relationships/font" Target="fonts/MontserratLight-italic.fntdata"/><Relationship Id="rId63" Type="http://schemas.openxmlformats.org/officeDocument/2006/relationships/font" Target="fonts/MontserratLight-bold.fntdata"/><Relationship Id="rId22" Type="http://schemas.openxmlformats.org/officeDocument/2006/relationships/slide" Target="slides/slide14.xml"/><Relationship Id="rId66" Type="http://schemas.openxmlformats.org/officeDocument/2006/relationships/font" Target="fonts/EBGaramond-regular.fntdata"/><Relationship Id="rId21" Type="http://schemas.openxmlformats.org/officeDocument/2006/relationships/slide" Target="slides/slide13.xml"/><Relationship Id="rId65" Type="http://schemas.openxmlformats.org/officeDocument/2006/relationships/font" Target="fonts/MontserratLight-boldItalic.fntdata"/><Relationship Id="rId24" Type="http://schemas.openxmlformats.org/officeDocument/2006/relationships/slide" Target="slides/slide16.xml"/><Relationship Id="rId68" Type="http://schemas.openxmlformats.org/officeDocument/2006/relationships/font" Target="fonts/EBGaramond-italic.fntdata"/><Relationship Id="rId23" Type="http://schemas.openxmlformats.org/officeDocument/2006/relationships/slide" Target="slides/slide15.xml"/><Relationship Id="rId67" Type="http://schemas.openxmlformats.org/officeDocument/2006/relationships/font" Target="fonts/EBGaramond-bold.fntdata"/><Relationship Id="rId60" Type="http://schemas.openxmlformats.org/officeDocument/2006/relationships/font" Target="fonts/FrankRuhlLibre-regular.fntdata"/><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EBGaramond-boldItalic.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FrankRuhlLibreMedium-bold.fntdata"/><Relationship Id="rId50" Type="http://schemas.openxmlformats.org/officeDocument/2006/relationships/font" Target="fonts/FrankRuhlLibreMedium-regular.fntdata"/><Relationship Id="rId53" Type="http://schemas.openxmlformats.org/officeDocument/2006/relationships/font" Target="fonts/Garamond-bold.fntdata"/><Relationship Id="rId52" Type="http://schemas.openxmlformats.org/officeDocument/2006/relationships/font" Target="fonts/Garamond-regular.fntdata"/><Relationship Id="rId11" Type="http://schemas.openxmlformats.org/officeDocument/2006/relationships/slide" Target="slides/slide3.xml"/><Relationship Id="rId55" Type="http://schemas.openxmlformats.org/officeDocument/2006/relationships/font" Target="fonts/Garamond-boldItalic.fntdata"/><Relationship Id="rId10" Type="http://schemas.openxmlformats.org/officeDocument/2006/relationships/slide" Target="slides/slide2.xml"/><Relationship Id="rId54" Type="http://schemas.openxmlformats.org/officeDocument/2006/relationships/font" Target="fonts/Garamond-italic.fntdata"/><Relationship Id="rId13" Type="http://schemas.openxmlformats.org/officeDocument/2006/relationships/slide" Target="slides/slide5.xml"/><Relationship Id="rId57" Type="http://schemas.openxmlformats.org/officeDocument/2006/relationships/font" Target="fonts/Montserrat-bold.fntdata"/><Relationship Id="rId12" Type="http://schemas.openxmlformats.org/officeDocument/2006/relationships/slide" Target="slides/slide4.xml"/><Relationship Id="rId56" Type="http://schemas.openxmlformats.org/officeDocument/2006/relationships/font" Target="fonts/Montserrat-regular.fntdata"/><Relationship Id="rId15" Type="http://schemas.openxmlformats.org/officeDocument/2006/relationships/slide" Target="slides/slide7.xml"/><Relationship Id="rId59" Type="http://schemas.openxmlformats.org/officeDocument/2006/relationships/font" Target="fonts/Montserrat-boldItalic.fntdata"/><Relationship Id="rId14" Type="http://schemas.openxmlformats.org/officeDocument/2006/relationships/slide" Target="slides/slide6.xml"/><Relationship Id="rId58" Type="http://schemas.openxmlformats.org/officeDocument/2006/relationships/font" Target="fonts/Montserrat-italic.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11-01T19:51:41.837">
    <p:pos x="121" y="61"/>
    <p:text>the slide changed (deleted red box &amp; deleted animation)</p:text>
    <p:extLst>
      <p:ext uri="{C676402C-5697-4E1C-873F-D02D1690AC5C}">
        <p15:threadingInfo timeZoneBias="0"/>
      </p:ext>
      <p:ext uri="http://customooxmlschemas.google.com/">
        <go:slidesCustomData xmlns:go="http://customooxmlschemas.google.com/" commentPostId="AAAAjIjRJo8"/>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2-11-07T16:48:18.529">
    <p:pos x="6000" y="0"/>
    <p:text>Is this part of your presentation?
@ewa.machotka@su.se @emachotka@gmail.com</p:text>
    <p:extLst>
      <p:ext uri="{C676402C-5697-4E1C-873F-D02D1690AC5C}">
        <p15:threadingInfo timeZoneBias="0"/>
      </p:ext>
      <p:ext uri="http://customooxmlschemas.google.com/">
        <go:slidesCustomData xmlns:go="http://customooxmlschemas.google.com/" commentPostId="AAAAjWLPRGU"/>
      </p:ext>
    </p:extLst>
  </p:cm>
  <p:cm authorId="1" idx="1" dt="2022-11-04T20:20:40.639">
    <p:pos x="6000" y="0"/>
    <p:text>Not sure I understand the question</p:text>
    <p:extLst>
      <p:ext uri="{C676402C-5697-4E1C-873F-D02D1690AC5C}">
        <p15:threadingInfo timeZoneBias="0">
          <p15:parentCm authorId="0" idx="2"/>
        </p15:threadingInfo>
      </p:ext>
      <p:ext uri="http://customooxmlschemas.google.com/">
        <go:slidesCustomData xmlns:go="http://customooxmlschemas.google.com/" commentPostId="AAAAjWLPRGY"/>
      </p:ext>
    </p:extLst>
  </p:cm>
  <p:cm authorId="0" idx="3" dt="2022-11-04T20:38:37.193">
    <p:pos x="6000" y="0"/>
    <p:text>I am not sure, who presents this slide, me or Ewa (as I think that Ewa had presented in the past)</p:text>
    <p:extLst>
      <p:ext uri="{C676402C-5697-4E1C-873F-D02D1690AC5C}">
        <p15:threadingInfo timeZoneBias="0">
          <p15:parentCm authorId="0" idx="2"/>
        </p15:threadingInfo>
      </p:ext>
      <p:ext uri="http://customooxmlschemas.google.com/">
        <go:slidesCustomData xmlns:go="http://customooxmlschemas.google.com/" commentPostId="AAAAjWLPRGc"/>
      </p:ext>
    </p:extLst>
  </p:cm>
  <p:cm authorId="2" idx="1" dt="2022-11-07T16:48:18.529">
    <p:pos x="6000" y="0"/>
    <p:text>Konstantina, Ithink it's you :-). this is where the technical starts, right?</p:text>
    <p:extLst>
      <p:ext uri="{C676402C-5697-4E1C-873F-D02D1690AC5C}">
        <p15:threadingInfo timeZoneBias="0">
          <p15:parentCm authorId="0" idx="2"/>
        </p15:threadingInfo>
      </p:ext>
      <p:ext uri="http://customooxmlschemas.google.com/">
        <go:slidesCustomData xmlns:go="http://customooxmlschemas.google.com/" commentPostId="AAAAjZNgL4k"/>
      </p:ext>
    </p:extLs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2-11-02T17:06:27.969">
    <p:pos x="345" y="0"/>
    <p:text>final form! @annis.pavlo@gmail.com 
(if you see, check it in animation/presentation mode as the box appear in the next step)</p:text>
    <p:extLst>
      <p:ext uri="{C676402C-5697-4E1C-873F-D02D1690AC5C}">
        <p15:threadingInfo timeZoneBias="0"/>
      </p:ext>
      <p:ext uri="http://customooxmlschemas.google.com/">
        <go:slidesCustomData xmlns:go="http://customooxmlschemas.google.com/" commentPostId="AAAAjIjRJpA"/>
      </p:ext>
    </p:extLst>
  </p:cm>
  <p:cm authorId="2" idx="2" dt="2022-11-02T16:55:10.909">
    <p:pos x="345" y="0"/>
    <p:text>I'm not sure that I understand everything here as our notes do not specify what you we will say. But if we want to show that HTR and NER enables us to geolocate Kyoto then all is great.</p:text>
    <p:extLst>
      <p:ext uri="{C676402C-5697-4E1C-873F-D02D1690AC5C}">
        <p15:threadingInfo timeZoneBias="0">
          <p15:parentCm authorId="0" idx="4"/>
        </p15:threadingInfo>
      </p:ext>
      <p:ext uri="http://customooxmlschemas.google.com/">
        <go:slidesCustomData xmlns:go="http://customooxmlschemas.google.com/" commentPostId="AAAAjLkpFwY"/>
      </p:ext>
    </p:extLst>
  </p:cm>
  <p:cm authorId="2" idx="3" dt="2022-11-02T17:06:27.969">
    <p:pos x="345" y="0"/>
    <p:text>I've slightly edited the text in notes.</p:text>
    <p:extLst>
      <p:ext uri="{C676402C-5697-4E1C-873F-D02D1690AC5C}">
        <p15:threadingInfo timeZoneBias="0">
          <p15:parentCm authorId="0" idx="4"/>
        </p15:threadingInfo>
      </p:ext>
      <p:ext uri="http://customooxmlschemas.google.com/">
        <go:slidesCustomData xmlns:go="http://customooxmlschemas.google.com/" commentPostId="AAAAjLkpFwc"/>
      </p:ext>
    </p:extLst>
  </p:cm>
</p:cmLst>
</file>

<file path=ppt/media/image1.jpg>
</file>

<file path=ppt/media/image10.jpg>
</file>

<file path=ppt/media/image12.jpg>
</file>

<file path=ppt/media/image14.png>
</file>

<file path=ppt/media/image16.png>
</file>

<file path=ppt/media/image17.png>
</file>

<file path=ppt/media/image18.jpg>
</file>

<file path=ppt/media/image19.jpg>
</file>

<file path=ppt/media/image21.png>
</file>

<file path=ppt/media/image24.png>
</file>

<file path=ppt/media/image25.png>
</file>

<file path=ppt/media/image26.png>
</file>

<file path=ppt/media/image27.jp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7.jpg>
</file>

<file path=ppt/media/image38.png>
</file>

<file path=ppt/media/image39.png>
</file>

<file path=ppt/media/image40.png>
</file>

<file path=ppt/media/image41.png>
</file>

<file path=ppt/media/image42.png>
</file>

<file path=ppt/media/image44.png>
</file>

<file path=ppt/media/image48.png>
</file>

<file path=ppt/media/image5.jpg>
</file>

<file path=ppt/media/image50.png>
</file>

<file path=ppt/media/image51.png>
</file>

<file path=ppt/media/image52.jpg>
</file>

<file path=ppt/media/image53.png>
</file>

<file path=ppt/media/image58.png>
</file>

<file path=ppt/media/image60.png>
</file>

<file path=ppt/media/image61.jpg>
</file>

<file path=ppt/media/image62.png>
</file>

<file path=ppt/media/image63.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Ewa: </a:t>
            </a:r>
            <a:r>
              <a:rPr lang="en" sz="1200">
                <a:solidFill>
                  <a:schemeClr val="dk1"/>
                </a:solidFill>
                <a:latin typeface="Times New Roman"/>
                <a:ea typeface="Times New Roman"/>
                <a:cs typeface="Times New Roman"/>
                <a:sym typeface="Times New Roman"/>
              </a:rPr>
              <a:t>Good morning and good afternoon! I am Ewa Machotka, Associate Professor of Japanese Art History from Stockholm University. I also represent our research team that includes Dr. John Pavlopoulos,  and Konstantina Liagkou. Today, we will present the results of the first phase of our project on mapping Japanese early modern landscape prints through Natural Language Processing</a:t>
            </a:r>
            <a:r>
              <a:rPr lang="en" sz="1200">
                <a:solidFill>
                  <a:schemeClr val="dk1"/>
                </a:solidFill>
                <a:highlight>
                  <a:srgbClr val="FFFFFF"/>
                </a:highlight>
                <a:latin typeface="Times New Roman"/>
                <a:ea typeface="Times New Roman"/>
                <a:cs typeface="Times New Roman"/>
                <a:sym typeface="Times New Roman"/>
              </a:rPr>
              <a:t> tools, focusing on challenges and solutions inherent to this type of interdisciplinary study. By mapping, we mean geolocating on a map for network analysis, following how the concept is used in the Humanities and the Digital Humanities.</a:t>
            </a:r>
            <a:endParaRPr sz="12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To conduct ‘distance viewing’ of images we of course needed data. Fortunately, the access to the data for this work was facilitated by the database hosted at the Art Research Centre at Ritsumeikan University, Kyoto. The centre’s digital databases of Japanese printed culture hosts approx. 700,000 (678,429) prints kept at 28 institutions in Japan and abroad. Our study investigated approx. 20,000 (20,408) digitized prints featuring natural environments, issued around 1800-1850s. </a:t>
            </a:r>
            <a:r>
              <a:rPr lang="en">
                <a:solidFill>
                  <a:schemeClr val="dk1"/>
                </a:solidFill>
              </a:rPr>
              <a:t>From the around 20,000 digitized prints which arose from our search based on the keyword ‘meisho’ (famous place) and ‘meisho-e’ (image of a famous place), we randomly selected 200 samples to annotate and use them to train and test machine learning algorithms to extract place-name entities. An art historian, an expert in Japanese early modern history annotated two sets of images (100 images each) identified through random sampling and after annotation we identified 469 place names tags.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Font typeface="Arial"/>
              <a:buNone/>
            </a:pPr>
            <a:r>
              <a:rPr lang="en"/>
              <a:t>[CAN BE SKIPPED] &gt; yes, let’s skip it</a:t>
            </a:r>
            <a:endParaRPr/>
          </a:p>
          <a:p>
            <a:pPr indent="0" lvl="0" marL="0" rtl="0" algn="l">
              <a:lnSpc>
                <a:spcPct val="100000"/>
              </a:lnSpc>
              <a:spcBef>
                <a:spcPts val="0"/>
              </a:spcBef>
              <a:spcAft>
                <a:spcPts val="0"/>
              </a:spcAft>
              <a:buSzPts val="1400"/>
              <a:buFont typeface="Arial"/>
              <a:buNone/>
            </a:pPr>
            <a:r>
              <a:t/>
            </a:r>
            <a:endParaRPr/>
          </a:p>
          <a:p>
            <a:pPr indent="0" lvl="0" marL="139700" rtl="0" algn="l">
              <a:lnSpc>
                <a:spcPct val="100000"/>
              </a:lnSpc>
              <a:spcBef>
                <a:spcPts val="0"/>
              </a:spcBef>
              <a:spcAft>
                <a:spcPts val="0"/>
              </a:spcAft>
              <a:buSzPts val="1400"/>
              <a:buFont typeface="Arial"/>
              <a:buNone/>
            </a:pPr>
            <a:r>
              <a:rPr b="0" i="0" lang="en" sz="1100" u="none" cap="none" strike="noStrike">
                <a:solidFill>
                  <a:srgbClr val="000000"/>
                </a:solidFill>
                <a:latin typeface="Arial"/>
                <a:ea typeface="Arial"/>
                <a:cs typeface="Arial"/>
                <a:sym typeface="Arial"/>
              </a:rPr>
              <a:t>The annotation process was guided by two major principles.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First, all places that were possible to be pinned on a map (e.g. names of cities, temples, shrines, bridges) were annotated as GPE and we detect 365 GPE tag.</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Second, places that were less-easily pinned on a map (e.g. roads, mountain ranges) were annotated as LOC with 104 tags.</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A second annotator annotated the inscriptions of 20 randomly prints of the already annotated sample to perform inter-annotator agreement.</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After calculating the micro-averaged cohen;s kappa, we found that two annotators agreed by 42% for LOC</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and agreed much more on GPE, with around 78.6% cohen kappa. As we can see here, to annotate the inscriptions with GPE and LOC tags was very difficult for the experts, let alone for a machine learning  model that can learn only the annotation provided by an expert.</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Thus, we decide to merge the GPE and LOC to a single tag, with name, PLACE. This, increase the results of inter-annotator agreement to 78.8%</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b="1">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400"/>
              <a:buNone/>
            </a:pPr>
            <a:r>
              <a:t/>
            </a:r>
            <a:endParaRPr b="1">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400"/>
              <a:buNone/>
            </a:pPr>
            <a:r>
              <a:t/>
            </a:r>
            <a:endParaRPr b="1">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400"/>
              <a:buNone/>
            </a:pPr>
            <a:r>
              <a:t/>
            </a:r>
            <a:endParaRPr b="1">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400"/>
              <a:buNone/>
            </a:pPr>
            <a:r>
              <a:t/>
            </a:r>
            <a:endParaRPr b="1">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Our methodology based on Name Entity Recognizer to identify the place-names in inscriptions on </a:t>
            </a:r>
            <a:r>
              <a:rPr b="0" i="1" lang="en" sz="1100" u="none" cap="none" strike="noStrike">
                <a:solidFill>
                  <a:srgbClr val="000000"/>
                </a:solidFill>
                <a:latin typeface="Arial"/>
                <a:ea typeface="Arial"/>
                <a:cs typeface="Arial"/>
                <a:sym typeface="Arial"/>
              </a:rPr>
              <a:t>ukiyo-e</a:t>
            </a:r>
            <a:r>
              <a:rPr b="0" i="0" lang="en" sz="1100" u="none" cap="none" strike="noStrike">
                <a:solidFill>
                  <a:srgbClr val="000000"/>
                </a:solidFill>
                <a:latin typeface="Arial"/>
                <a:ea typeface="Arial"/>
                <a:cs typeface="Arial"/>
                <a:sym typeface="Arial"/>
              </a:rPr>
              <a:t> prints. To develop a model, we need a annotated dataset, so our team member and art historian, Ewa, created LOC and GPE tags for the place-name entities for 200 inscriptions.</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Then, we fine-tuned pretrain Spacy and Bert models with the half data,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and evaluate them with the other half. As we have an entity classification model , we select to use the most widely metrics, precision, recall and f1-score.</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Then, a second annotator annotated the inscriptions of 20 randomly prints of the already annotated sample to perform inter-annotator agreement.</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To calculate the inter-annotator agreement, we used the Cohen kappa score</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Last but not least, we re-trained our the best model, BERT, with a single tag PLACE. PLACE is merge tag of GPE and LOC tags</a:t>
            </a:r>
            <a:endParaRPr b="0" i="0" sz="1100" u="none" cap="none" strike="noStrike">
              <a:solidFill>
                <a:srgbClr val="000000"/>
              </a:solidFill>
              <a:latin typeface="Arial"/>
              <a:ea typeface="Arial"/>
              <a:cs typeface="Arial"/>
              <a:sym typeface="Arial"/>
            </a:endParaRPr>
          </a:p>
          <a:p>
            <a:pPr indent="-228600" lvl="0" marL="45720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We used a best-performing fine-tuned BERT model in order to tag all the place-name entities mentioned within image content-related inscriptions printed on around 20,000 prints. The place-names were pinned on a map. The size of each pin reflects the frequency of a given place-name. </a:t>
            </a:r>
            <a:endParaRPr sz="12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7a01591e51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g17a01591e51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highlight>
                  <a:schemeClr val="lt1"/>
                </a:highlight>
              </a:rPr>
              <a:t>[Painting ID: </a:t>
            </a:r>
            <a:r>
              <a:rPr lang="en">
                <a:solidFill>
                  <a:schemeClr val="dk1"/>
                </a:solidFill>
                <a:highlight>
                  <a:schemeClr val="lt1"/>
                </a:highlight>
              </a:rPr>
              <a:t>arcUP0542]</a:t>
            </a:r>
            <a:endParaRPr>
              <a:solidFill>
                <a:schemeClr val="dk1"/>
              </a:solidFill>
              <a:highlight>
                <a:schemeClr val="lt1"/>
              </a:highlight>
            </a:endParaRPr>
          </a:p>
          <a:p>
            <a:pPr indent="0" lvl="0" marL="0" rtl="0" algn="l">
              <a:lnSpc>
                <a:spcPct val="115000"/>
              </a:lnSpc>
              <a:spcBef>
                <a:spcPts val="0"/>
              </a:spcBef>
              <a:spcAft>
                <a:spcPts val="0"/>
              </a:spcAft>
              <a:buSzPts val="1100"/>
              <a:buNone/>
            </a:pPr>
            <a:r>
              <a:t/>
            </a:r>
            <a:endParaRPr>
              <a:solidFill>
                <a:schemeClr val="dk1"/>
              </a:solidFill>
              <a:highlight>
                <a:schemeClr val="lt1"/>
              </a:highlight>
            </a:endParaRPr>
          </a:p>
          <a:p>
            <a:pPr indent="0" lvl="0" marL="0" rtl="0" algn="l">
              <a:lnSpc>
                <a:spcPct val="115000"/>
              </a:lnSpc>
              <a:spcBef>
                <a:spcPts val="0"/>
              </a:spcBef>
              <a:spcAft>
                <a:spcPts val="0"/>
              </a:spcAft>
              <a:buSzPts val="1100"/>
              <a:buNone/>
            </a:pPr>
            <a:r>
              <a:rPr lang="en">
                <a:solidFill>
                  <a:schemeClr val="dk1"/>
                </a:solidFill>
                <a:highlight>
                  <a:schemeClr val="lt1"/>
                </a:highlight>
              </a:rPr>
              <a:t>(Ewa says: </a:t>
            </a:r>
            <a:r>
              <a:rPr lang="en">
                <a:solidFill>
                  <a:schemeClr val="dk1"/>
                </a:solidFill>
                <a:latin typeface="Calibri"/>
                <a:ea typeface="Calibri"/>
                <a:cs typeface="Calibri"/>
                <a:sym typeface="Calibri"/>
              </a:rPr>
              <a:t>There [are] a lot of prints </a:t>
            </a:r>
            <a:r>
              <a:rPr lang="en">
                <a:solidFill>
                  <a:srgbClr val="FF0000"/>
                </a:solidFill>
                <a:latin typeface="Calibri"/>
                <a:ea typeface="Calibri"/>
                <a:cs typeface="Calibri"/>
                <a:sym typeface="Calibri"/>
              </a:rPr>
              <a:t>without transcriptions</a:t>
            </a:r>
            <a:r>
              <a:rPr lang="en">
                <a:solidFill>
                  <a:schemeClr val="dk1"/>
                </a:solidFill>
                <a:latin typeface="Calibri"/>
                <a:ea typeface="Calibri"/>
                <a:cs typeface="Calibri"/>
                <a:sym typeface="Calibri"/>
              </a:rPr>
              <a:t> in metadata. Also, existing transcriptions are often </a:t>
            </a:r>
            <a:r>
              <a:rPr lang="en">
                <a:solidFill>
                  <a:srgbClr val="FF0000"/>
                </a:solidFill>
                <a:latin typeface="Calibri"/>
                <a:ea typeface="Calibri"/>
                <a:cs typeface="Calibri"/>
                <a:sym typeface="Calibri"/>
              </a:rPr>
              <a:t>erroneous or partially missing</a:t>
            </a:r>
            <a:r>
              <a:rPr lang="en">
                <a:solidFill>
                  <a:schemeClr val="dk1"/>
                </a:solidFill>
                <a:latin typeface="Calibri"/>
                <a:ea typeface="Calibri"/>
                <a:cs typeface="Calibri"/>
                <a:sym typeface="Calibri"/>
              </a:rPr>
              <a:t>.</a:t>
            </a:r>
            <a:r>
              <a:rPr lang="en">
                <a:solidFill>
                  <a:schemeClr val="dk1"/>
                </a:solidFill>
                <a:highlight>
                  <a:schemeClr val="lt1"/>
                </a:highlight>
              </a:rPr>
              <a:t>)</a:t>
            </a:r>
            <a:endParaRPr>
              <a:solidFill>
                <a:schemeClr val="dk1"/>
              </a:solidFill>
              <a:highlight>
                <a:schemeClr val="lt1"/>
              </a:highlight>
            </a:endParaRPr>
          </a:p>
          <a:p>
            <a:pPr indent="0" lvl="0" marL="0" rtl="0" algn="l">
              <a:lnSpc>
                <a:spcPct val="115000"/>
              </a:lnSpc>
              <a:spcBef>
                <a:spcPts val="0"/>
              </a:spcBef>
              <a:spcAft>
                <a:spcPts val="0"/>
              </a:spcAft>
              <a:buSzPts val="1100"/>
              <a:buNone/>
            </a:pPr>
            <a:r>
              <a:t/>
            </a:r>
            <a:endParaRPr>
              <a:solidFill>
                <a:schemeClr val="dk1"/>
              </a:solidFill>
              <a:highlight>
                <a:schemeClr val="lt1"/>
              </a:highlight>
            </a:endParaRPr>
          </a:p>
          <a:p>
            <a:pPr indent="0" lvl="0" marL="0" rtl="0" algn="l">
              <a:lnSpc>
                <a:spcPct val="115000"/>
              </a:lnSpc>
              <a:spcBef>
                <a:spcPts val="0"/>
              </a:spcBef>
              <a:spcAft>
                <a:spcPts val="0"/>
              </a:spcAft>
              <a:buSzPts val="1100"/>
              <a:buNone/>
            </a:pPr>
            <a:r>
              <a:rPr lang="en">
                <a:solidFill>
                  <a:schemeClr val="dk1"/>
                </a:solidFill>
                <a:highlight>
                  <a:schemeClr val="lt1"/>
                </a:highlight>
              </a:rPr>
              <a:t>Applying HTR on ukiyo-e prints will not only enrich, in principle, our primary source of data, </a:t>
            </a:r>
            <a:r>
              <a:rPr lang="en">
                <a:solidFill>
                  <a:srgbClr val="FF0000"/>
                </a:solidFill>
                <a:highlight>
                  <a:schemeClr val="lt1"/>
                </a:highlight>
              </a:rPr>
              <a:t>allowing a larger scale exploration, but it can also unlock related applications</a:t>
            </a:r>
            <a:r>
              <a:rPr lang="en">
                <a:solidFill>
                  <a:schemeClr val="dk1"/>
                </a:solidFill>
                <a:highlight>
                  <a:schemeClr val="lt1"/>
                </a:highlight>
              </a:rPr>
              <a:t>. For example:</a:t>
            </a:r>
            <a:endParaRPr>
              <a:solidFill>
                <a:schemeClr val="dk1"/>
              </a:solidFill>
              <a:highlight>
                <a:schemeClr val="lt1"/>
              </a:highlight>
            </a:endParaRPr>
          </a:p>
          <a:p>
            <a:pPr indent="0" lvl="0" marL="0" rtl="0" algn="l">
              <a:lnSpc>
                <a:spcPct val="115000"/>
              </a:lnSpc>
              <a:spcBef>
                <a:spcPts val="0"/>
              </a:spcBef>
              <a:spcAft>
                <a:spcPts val="0"/>
              </a:spcAft>
              <a:buSzPts val="1100"/>
              <a:buNone/>
            </a:pPr>
            <a:r>
              <a:t/>
            </a:r>
            <a:endParaRPr>
              <a:solidFill>
                <a:schemeClr val="dk1"/>
              </a:solidFill>
              <a:highlight>
                <a:schemeClr val="lt1"/>
              </a:highlight>
            </a:endParaRPr>
          </a:p>
          <a:p>
            <a:pPr indent="0" lvl="0" marL="0" rtl="0" algn="l">
              <a:spcBef>
                <a:spcPts val="0"/>
              </a:spcBef>
              <a:spcAft>
                <a:spcPts val="0"/>
              </a:spcAft>
              <a:buSzPts val="1100"/>
              <a:buNone/>
            </a:pPr>
            <a:r>
              <a:rPr lang="en">
                <a:solidFill>
                  <a:srgbClr val="FF0000"/>
                </a:solidFill>
              </a:rPr>
              <a:t>The archive of Japanese pre-modern printed books</a:t>
            </a:r>
            <a:r>
              <a:rPr lang="en">
                <a:solidFill>
                  <a:schemeClr val="dk1"/>
                </a:solidFill>
              </a:rPr>
              <a:t> is extremely rich. </a:t>
            </a:r>
            <a:r>
              <a:rPr i="1" lang="en">
                <a:solidFill>
                  <a:schemeClr val="dk1"/>
                </a:solidFill>
              </a:rPr>
              <a:t>Kokusho Sōmokuroku</a:t>
            </a:r>
            <a:r>
              <a:rPr lang="en">
                <a:solidFill>
                  <a:schemeClr val="dk1"/>
                </a:solidFill>
              </a:rPr>
              <a:t> (General Catalog of National Books) alone includes more than 450,000 pre-modern books (Morisue et al. 1963), 90% dated to the Edo period (1600-1868). However, only less than 1% of these books have been transcribed. This is mainly due to </a:t>
            </a:r>
            <a:r>
              <a:rPr lang="en">
                <a:solidFill>
                  <a:srgbClr val="FF0000"/>
                </a:solidFill>
              </a:rPr>
              <a:t>the inaccessibility of the pre-modern writing system for contemporary Japanese. </a:t>
            </a:r>
            <a:endParaRPr>
              <a:solidFill>
                <a:srgbClr val="FF0000"/>
              </a:solidFill>
            </a:endParaRPr>
          </a:p>
          <a:p>
            <a:pPr indent="0" lvl="0" marL="0" rtl="0" algn="l">
              <a:spcBef>
                <a:spcPts val="0"/>
              </a:spcBef>
              <a:spcAft>
                <a:spcPts val="0"/>
              </a:spcAft>
              <a:buSzPts val="1100"/>
              <a:buNone/>
            </a:pPr>
            <a:r>
              <a:rPr lang="en">
                <a:solidFill>
                  <a:schemeClr val="dk1"/>
                </a:solidFill>
              </a:rPr>
              <a:t>In specific, we plan to train HTR models on images and transcriptions of inscriptions on ukiyo-e prints, and then try to automatically transcribe, and potentially also apply NER, on printed books such as those listed in Kokusho Sōmokuroku.</a:t>
            </a:r>
            <a:endParaRPr>
              <a:solidFill>
                <a:schemeClr val="dk1"/>
              </a:solidFill>
            </a:endParaRPr>
          </a:p>
          <a:p>
            <a:pPr indent="0" lvl="0" marL="0" rtl="0" algn="l">
              <a:spcBef>
                <a:spcPts val="0"/>
              </a:spcBef>
              <a:spcAft>
                <a:spcPts val="0"/>
              </a:spcAft>
              <a:buSzPts val="1100"/>
              <a:buNone/>
            </a:pPr>
            <a:r>
              <a:t/>
            </a:r>
            <a:endParaRPr>
              <a:solidFill>
                <a:schemeClr val="dk1"/>
              </a:solidFill>
            </a:endParaRPr>
          </a:p>
          <a:p>
            <a:pPr indent="0" lvl="0" marL="0" rtl="0" algn="l">
              <a:spcBef>
                <a:spcPts val="0"/>
              </a:spcBef>
              <a:spcAft>
                <a:spcPts val="0"/>
              </a:spcAft>
              <a:buSzPts val="1100"/>
              <a:buNone/>
            </a:pPr>
            <a:r>
              <a:t/>
            </a:r>
            <a:endParaRPr>
              <a:solidFill>
                <a:schemeClr val="dk1"/>
              </a:solidFill>
            </a:endParaRPr>
          </a:p>
          <a:p>
            <a:pPr indent="0" lvl="0" marL="0" rtl="0" algn="l">
              <a:spcBef>
                <a:spcPts val="0"/>
              </a:spcBef>
              <a:spcAft>
                <a:spcPts val="0"/>
              </a:spcAft>
              <a:buSzPts val="1100"/>
              <a:buNone/>
            </a:pPr>
            <a:r>
              <a:t/>
            </a:r>
            <a:endParaRPr>
              <a:solidFill>
                <a:schemeClr val="dk1"/>
              </a:solidFill>
            </a:endParaRPr>
          </a:p>
          <a:p>
            <a:pPr indent="0" lvl="0" marL="0" rtl="0" algn="l">
              <a:spcBef>
                <a:spcPts val="0"/>
              </a:spcBef>
              <a:spcAft>
                <a:spcPts val="0"/>
              </a:spcAft>
              <a:buSzPts val="1100"/>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Nakano Mitsutoshi estimates that ‘less than ten percent of the faculty members can read </a:t>
            </a:r>
            <a:r>
              <a:rPr i="1" lang="en">
                <a:solidFill>
                  <a:schemeClr val="dk1"/>
                </a:solidFill>
              </a:rPr>
              <a:t>kuzushiji</a:t>
            </a:r>
            <a:r>
              <a:rPr lang="en">
                <a:solidFill>
                  <a:schemeClr val="dk1"/>
                </a:solidFill>
              </a:rPr>
              <a:t> (Nakano 2011)’.</a:t>
            </a:r>
            <a:endParaRPr>
              <a:solidFill>
                <a:schemeClr val="dk1"/>
              </a:solidFill>
            </a:endParaRPr>
          </a:p>
          <a:p>
            <a:pPr indent="0" lvl="0" marL="0" rtl="0" algn="l">
              <a:spcBef>
                <a:spcPts val="0"/>
              </a:spcBef>
              <a:spcAft>
                <a:spcPts val="0"/>
              </a:spcAft>
              <a:buSzPts val="1100"/>
              <a:buNone/>
            </a:pPr>
            <a:r>
              <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7a01591e51_1_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5" name="Google Shape;405;g17a01591e51_1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SzPts val="1400"/>
              <a:buNone/>
            </a:pPr>
            <a:r>
              <a:rPr lang="en"/>
              <a:t>With this presentation we showed how NLP, specifically NER, can be used to facilitate the study of ukiyo-e prints.</a:t>
            </a:r>
            <a:endParaRPr/>
          </a:p>
          <a:p>
            <a:pPr indent="0" lvl="0" marL="0" rtl="0" algn="l">
              <a:lnSpc>
                <a:spcPct val="100000"/>
              </a:lnSpc>
              <a:spcBef>
                <a:spcPts val="1200"/>
              </a:spcBef>
              <a:spcAft>
                <a:spcPts val="0"/>
              </a:spcAft>
              <a:buSzPts val="1400"/>
              <a:buNone/>
            </a:pPr>
            <a:r>
              <a:rPr lang="en"/>
              <a:t>We </a:t>
            </a:r>
            <a:r>
              <a:rPr lang="en">
                <a:solidFill>
                  <a:srgbClr val="FF0000"/>
                </a:solidFill>
              </a:rPr>
              <a:t>investigated</a:t>
            </a:r>
            <a:r>
              <a:rPr lang="en"/>
              <a:t> the performance of HTR on ukiyo-e prints, which can automate the transcription of the print inscriptions, and we highlighted the existing challenges. </a:t>
            </a:r>
            <a:endParaRPr/>
          </a:p>
          <a:p>
            <a:pPr indent="0" lvl="0" marL="0" rtl="0" algn="l">
              <a:lnSpc>
                <a:spcPct val="100000"/>
              </a:lnSpc>
              <a:spcBef>
                <a:spcPts val="1200"/>
              </a:spcBef>
              <a:spcAft>
                <a:spcPts val="0"/>
              </a:spcAft>
              <a:buSzPts val="1400"/>
              <a:buNone/>
            </a:pPr>
            <a:r>
              <a:rPr lang="en"/>
              <a:t>Then, by applying NER on the HTRed output, we presented our roadmap </a:t>
            </a:r>
            <a:r>
              <a:rPr lang="en">
                <a:solidFill>
                  <a:schemeClr val="accent3"/>
                </a:solidFill>
              </a:rPr>
              <a:t>toward increasing the scale of our study</a:t>
            </a:r>
            <a:r>
              <a:rPr lang="en"/>
              <a:t>. A positive outcome will not only allow more diverse results, using more prints, but will also </a:t>
            </a:r>
            <a:r>
              <a:rPr lang="en">
                <a:solidFill>
                  <a:srgbClr val="FF0000"/>
                </a:solidFill>
              </a:rPr>
              <a:t>assist HTR on other resources</a:t>
            </a:r>
            <a:r>
              <a:rPr lang="en"/>
              <a: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39700" rtl="0" algn="l">
              <a:lnSpc>
                <a:spcPct val="100000"/>
              </a:lnSpc>
              <a:spcBef>
                <a:spcPts val="0"/>
              </a:spcBef>
              <a:spcAft>
                <a:spcPts val="0"/>
              </a:spcAft>
              <a:buSzPts val="1400"/>
              <a:buFont typeface="Arial"/>
              <a:buNone/>
            </a:pPr>
            <a:r>
              <a:rPr b="0" i="0" lang="en" sz="1100" u="none" cap="none" strike="noStrike">
                <a:solidFill>
                  <a:srgbClr val="000000"/>
                </a:solidFill>
                <a:latin typeface="Arial"/>
                <a:ea typeface="Arial"/>
                <a:cs typeface="Arial"/>
                <a:sym typeface="Arial"/>
              </a:rPr>
              <a:t>From the around 20,000 digitized prints which arose from our search based on the keyword ‘meisho’ (famous place) and ‘meisho-e’ (image of a famous place), we randomly selected 200 samples to annotate and use them to train and test machine learning algorithms to extrac</a:t>
            </a:r>
            <a:r>
              <a:rPr lang="en"/>
              <a:t>t</a:t>
            </a:r>
            <a:r>
              <a:rPr b="0" i="0" lang="en" sz="1100" u="none" cap="none" strike="noStrike">
                <a:solidFill>
                  <a:srgbClr val="000000"/>
                </a:solidFill>
                <a:latin typeface="Arial"/>
                <a:ea typeface="Arial"/>
                <a:cs typeface="Arial"/>
                <a:sym typeface="Arial"/>
              </a:rPr>
              <a:t> place-name entities. An art historian, an expert in Japanese early modern history annotated two sets of images (100 images each) identified through random sampling and after annotation we identified 469 place names tags.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39700" rtl="0" algn="l">
              <a:lnSpc>
                <a:spcPct val="100000"/>
              </a:lnSpc>
              <a:spcBef>
                <a:spcPts val="0"/>
              </a:spcBef>
              <a:spcAft>
                <a:spcPts val="0"/>
              </a:spcAft>
              <a:buSzPts val="1400"/>
              <a:buFont typeface="Arial"/>
              <a:buNone/>
            </a:pPr>
            <a:r>
              <a:rPr b="0" i="0" lang="en" sz="1100" u="none" cap="none" strike="noStrike">
                <a:solidFill>
                  <a:srgbClr val="000000"/>
                </a:solidFill>
                <a:latin typeface="Arial"/>
                <a:ea typeface="Arial"/>
                <a:cs typeface="Arial"/>
                <a:sym typeface="Arial"/>
              </a:rPr>
              <a:t>For geopolitical entities, however, BERT outperformed Spacy, achieving a balanced performance between Precision and Recall, and a 74% F1-score. Spacy, on the other hand, had a high Precision but very low Recall, leading to an F1-score of 41%.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Error analysis revealed that the entities were detected in the text, but their tag was often misclassified, which might be explained by the very low agreement for the location tag. But the agreement increased when we merged the tags. Doing the same for the computational experiments, merging the two labels into a single PLACE entity tag, and re-training our best performing BERT, showed that the F1 score increased by four units.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Thus, we Fine-tune the BERT with PLACE labels and F1-score increases to 78%.</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7a01591e51_1_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0" name="Google Shape;440;g17a01591e51_1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Clr>
                <a:schemeClr val="dk1"/>
              </a:buClr>
              <a:buSzPts val="1100"/>
              <a:buFont typeface="Arial"/>
              <a:buNone/>
            </a:pPr>
            <a:r>
              <a:rPr lang="en" sz="1200">
                <a:solidFill>
                  <a:schemeClr val="dk1"/>
                </a:solidFill>
                <a:latin typeface="Times New Roman"/>
                <a:ea typeface="Times New Roman"/>
                <a:cs typeface="Times New Roman"/>
                <a:sym typeface="Times New Roman"/>
              </a:rPr>
              <a:t>First, we will explain the rationale of this project, introduce our corpus, namely landscape prints. Then, we will present methodological challenges related to the study of our data; and our experiments with the use of named entity recognition, or NER in short. Lastly, we explain the limitations of our study and our future research plans.</a:t>
            </a:r>
            <a:endParaRPr/>
          </a:p>
        </p:txBody>
      </p:sp>
      <p:sp>
        <p:nvSpPr>
          <p:cNvPr id="140" name="Google Shape;140;p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39700" rtl="0" algn="l">
              <a:lnSpc>
                <a:spcPct val="100000"/>
              </a:lnSpc>
              <a:spcBef>
                <a:spcPts val="0"/>
              </a:spcBef>
              <a:spcAft>
                <a:spcPts val="0"/>
              </a:spcAft>
              <a:buSzPts val="1400"/>
              <a:buFont typeface="Arial"/>
              <a:buNone/>
            </a:pPr>
            <a:r>
              <a:rPr b="0" i="0" lang="en" sz="1100" u="none" cap="none" strike="noStrike">
                <a:solidFill>
                  <a:srgbClr val="000000"/>
                </a:solidFill>
                <a:latin typeface="Arial"/>
                <a:ea typeface="Arial"/>
                <a:cs typeface="Arial"/>
                <a:sym typeface="Arial"/>
              </a:rPr>
              <a:t>Some limitations of our approach include:</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Although a BERT NER model, fine-tuned on our dataset, can provide a means for `distant viewing', as shown in the map, mistakes and noise is expected to be included in this view (e.g. places located outside Japan);</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Only a single place-name tag, PLACE, was used by our NER model because GPE and LOC were merged into a single entity type. However, a bigger dataset could allow analysis using a much more fine-grained resolution;</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Our released dataset comprises only 200 instances, but more annotations can lead to more accurate recognition. </a:t>
            </a:r>
            <a:endParaRPr b="0" i="0" sz="1100" u="none" cap="none" strike="noStrike">
              <a:solidFill>
                <a:srgbClr val="000000"/>
              </a:solidFill>
              <a:latin typeface="Arial"/>
              <a:ea typeface="Arial"/>
              <a:cs typeface="Arial"/>
              <a:sym typeface="Arial"/>
            </a:endParaRPr>
          </a:p>
          <a:p>
            <a:pPr indent="-228600" lvl="0" marL="45720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1" i="0" lang="en" sz="1100" u="none" cap="none" strike="noStrike">
                <a:solidFill>
                  <a:srgbClr val="000000"/>
                </a:solidFill>
                <a:latin typeface="Arial"/>
                <a:ea typeface="Arial"/>
                <a:cs typeface="Arial"/>
                <a:sym typeface="Arial"/>
              </a:rPr>
              <a:t>Conclusions</a:t>
            </a:r>
            <a:endParaRPr b="0" i="0" sz="1100" u="none" cap="none" strike="noStrike">
              <a:solidFill>
                <a:srgbClr val="000000"/>
              </a:solidFill>
              <a:latin typeface="Arial"/>
              <a:ea typeface="Arial"/>
              <a:cs typeface="Arial"/>
              <a:sym typeface="Arial"/>
            </a:endParaRPr>
          </a:p>
          <a:p>
            <a:pPr indent="0" lvl="0" marL="139700" rtl="0" algn="l">
              <a:lnSpc>
                <a:spcPct val="100000"/>
              </a:lnSpc>
              <a:spcBef>
                <a:spcPts val="0"/>
              </a:spcBef>
              <a:spcAft>
                <a:spcPts val="0"/>
              </a:spcAft>
              <a:buSzPts val="1400"/>
              <a:buFont typeface="Arial"/>
              <a:buNone/>
            </a:pPr>
            <a:r>
              <a:rPr b="0" i="0" lang="en" sz="1100" u="none" cap="none" strike="noStrike">
                <a:solidFill>
                  <a:srgbClr val="000000"/>
                </a:solidFill>
                <a:latin typeface="Arial"/>
                <a:ea typeface="Arial"/>
                <a:cs typeface="Arial"/>
                <a:sym typeface="Arial"/>
              </a:rPr>
              <a:t>In this paper we presented results of the first-step of an analytical process aimed at the investigation of the relationship between topography and its visual renderings in early modern Japanese </a:t>
            </a:r>
            <a:r>
              <a:rPr b="0" i="1" lang="en" sz="1100" u="none" cap="none" strike="noStrike">
                <a:solidFill>
                  <a:srgbClr val="000000"/>
                </a:solidFill>
                <a:latin typeface="Arial"/>
                <a:ea typeface="Arial"/>
                <a:cs typeface="Arial"/>
                <a:sym typeface="Arial"/>
              </a:rPr>
              <a:t>ukiyo-e</a:t>
            </a:r>
            <a:r>
              <a:rPr b="0" i="0" lang="en" sz="1100" u="none" cap="none" strike="noStrike">
                <a:solidFill>
                  <a:srgbClr val="000000"/>
                </a:solidFill>
                <a:latin typeface="Arial"/>
                <a:ea typeface="Arial"/>
                <a:cs typeface="Arial"/>
                <a:sym typeface="Arial"/>
              </a:rPr>
              <a:t> landscape prints. Due to the complexity of the question and research material at hand we applied Named Entity Recognition (NER), an NLP technique, to detect place-names featured in the inscriptions of prints hosted by the digital database of the Art Research Center at the Ritsumeikan University. We proposed an approach to generate labeled data to facilitate ‘distant viewing’ or macroanalysis of visual datasets needed to assist art historical studies of this complex research material. </a:t>
            </a:r>
            <a:endParaRPr b="0" i="0" sz="1100" u="none" cap="none" strike="noStrike">
              <a:solidFill>
                <a:srgbClr val="000000"/>
              </a:solidFill>
              <a:latin typeface="Arial"/>
              <a:ea typeface="Arial"/>
              <a:cs typeface="Arial"/>
              <a:sym typeface="Arial"/>
            </a:endParaRPr>
          </a:p>
          <a:p>
            <a:pPr indent="0" lvl="0" marL="139700" rtl="0" algn="l">
              <a:lnSpc>
                <a:spcPct val="100000"/>
              </a:lnSpc>
              <a:spcBef>
                <a:spcPts val="0"/>
              </a:spcBef>
              <a:spcAft>
                <a:spcPts val="0"/>
              </a:spcAft>
              <a:buSzPts val="1400"/>
              <a:buFont typeface="Arial"/>
              <a:buNone/>
            </a:pPr>
            <a:r>
              <a:t/>
            </a:r>
            <a:endParaRPr/>
          </a:p>
          <a:p>
            <a:pPr indent="0" lvl="0" marL="139700" rtl="0" algn="l">
              <a:lnSpc>
                <a:spcPct val="100000"/>
              </a:lnSpc>
              <a:spcBef>
                <a:spcPts val="0"/>
              </a:spcBef>
              <a:spcAft>
                <a:spcPts val="0"/>
              </a:spcAft>
              <a:buSzPts val="1400"/>
              <a:buFont typeface="Arial"/>
              <a:buNone/>
            </a:pPr>
            <a:r>
              <a:rPr lang="en"/>
              <a:t>M</a:t>
            </a:r>
            <a:r>
              <a:rPr b="0" i="0" lang="en" sz="1100" u="none" cap="none" strike="noStrike">
                <a:solidFill>
                  <a:srgbClr val="000000"/>
                </a:solidFill>
                <a:latin typeface="Arial"/>
                <a:ea typeface="Arial"/>
                <a:cs typeface="Arial"/>
                <a:sym typeface="Arial"/>
              </a:rPr>
              <a:t>ain takeaways:</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 we presented a dataset of </a:t>
            </a:r>
            <a:r>
              <a:rPr b="0" i="1" lang="en" sz="1100" u="none" cap="none" strike="noStrike">
                <a:solidFill>
                  <a:srgbClr val="000000"/>
                </a:solidFill>
                <a:latin typeface="Arial"/>
                <a:ea typeface="Arial"/>
                <a:cs typeface="Arial"/>
                <a:sym typeface="Arial"/>
              </a:rPr>
              <a:t>ukiyo-e</a:t>
            </a:r>
            <a:r>
              <a:rPr b="0" i="0" lang="en" sz="1100" u="none" cap="none" strike="noStrike">
                <a:solidFill>
                  <a:srgbClr val="000000"/>
                </a:solidFill>
                <a:latin typeface="Arial"/>
                <a:ea typeface="Arial"/>
                <a:cs typeface="Arial"/>
                <a:sym typeface="Arial"/>
              </a:rPr>
              <a:t> landscape prints, with place-names in the inscriptions on the prints annotated by an art historian. This dataset is released for public use.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We showed that a Japanese BERT-based NER model can achieve a promising performance by unlocking useful applications.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We experimented with one such use case, regarding how can a distant viewing of such a visual dataset be undertaken with NER, as a step towards facilitating research in art history. </a:t>
            </a:r>
            <a:endParaRPr b="0" i="0" sz="1100" u="none" cap="none" strike="noStrike">
              <a:solidFill>
                <a:srgbClr val="000000"/>
              </a:solidFill>
              <a:latin typeface="Arial"/>
              <a:ea typeface="Arial"/>
              <a:cs typeface="Arial"/>
              <a:sym typeface="Arial"/>
            </a:endParaRPr>
          </a:p>
          <a:p>
            <a:pPr indent="0" lvl="0" marL="139700" rtl="0" algn="l">
              <a:lnSpc>
                <a:spcPct val="100000"/>
              </a:lnSpc>
              <a:spcBef>
                <a:spcPts val="0"/>
              </a:spcBef>
              <a:spcAft>
                <a:spcPts val="0"/>
              </a:spcAft>
              <a:buSzPts val="1400"/>
              <a:buFont typeface="Arial"/>
              <a:buNone/>
            </a:pPr>
            <a:r>
              <a:rPr b="1" i="0" lang="en" sz="1100" u="none" cap="none" strike="noStrike">
                <a:solidFill>
                  <a:srgbClr val="000000"/>
                </a:solidFill>
                <a:latin typeface="Arial"/>
                <a:ea typeface="Arial"/>
                <a:cs typeface="Arial"/>
                <a:sym typeface="Arial"/>
              </a:rPr>
              <a:t>Future work </a:t>
            </a:r>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Future work includes expansion of our dataset with more inscriptions, as well as with entity types.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Also, by integrating the dimension of time in our analysis, we will attempt to undertake a spatiotemporal study of </a:t>
            </a:r>
            <a:r>
              <a:rPr b="0" i="1" lang="en" sz="1100" u="none" cap="none" strike="noStrike">
                <a:solidFill>
                  <a:srgbClr val="000000"/>
                </a:solidFill>
                <a:latin typeface="Arial"/>
                <a:ea typeface="Arial"/>
                <a:cs typeface="Arial"/>
                <a:sym typeface="Arial"/>
              </a:rPr>
              <a:t>ukiyo-e</a:t>
            </a:r>
            <a:r>
              <a:rPr b="0" i="0" lang="en" sz="1100" u="none" cap="none" strike="noStrike">
                <a:solidFill>
                  <a:srgbClr val="000000"/>
                </a:solidFill>
                <a:latin typeface="Arial"/>
                <a:ea typeface="Arial"/>
                <a:cs typeface="Arial"/>
                <a:sym typeface="Arial"/>
              </a:rPr>
              <a:t> landscape prints and investigate other  benefits of NLP-fueled ‘distant viewing’ of prints.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0" name="Google Shape;47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179c4ea802b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g179c4ea802b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39700" rtl="0" algn="l">
              <a:lnSpc>
                <a:spcPct val="100000"/>
              </a:lnSpc>
              <a:spcBef>
                <a:spcPts val="0"/>
              </a:spcBef>
              <a:spcAft>
                <a:spcPts val="0"/>
              </a:spcAft>
              <a:buSzPts val="1400"/>
              <a:buFont typeface="Arial"/>
              <a:buNone/>
            </a:pPr>
            <a:r>
              <a:rPr b="0" i="0" lang="en" sz="1100" u="none" cap="none" strike="noStrike">
                <a:solidFill>
                  <a:srgbClr val="000000"/>
                </a:solidFill>
                <a:latin typeface="Arial"/>
                <a:ea typeface="Arial"/>
                <a:cs typeface="Arial"/>
                <a:sym typeface="Arial"/>
              </a:rPr>
              <a:t>Some limitations of our approach include:</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Although a BERT NER model, fine-tuned on our dataset, can provide a means for `distant viewing', as shown in the map, mistakes and noise is expected to be included in this view (e.g. places located outside Japan);</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Only a single place-name tag, PLACE, was used by our NER model because GPE and LOC were merged into a single entity type. However, a bigger dataset could allow analysis using a much more fine-grained resolution;</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Our released dataset comprises only 200 instances, but more annotations can lead to more accurate recognition. </a:t>
            </a:r>
            <a:endParaRPr b="0" i="0" sz="1100" u="none" cap="none" strike="noStrike">
              <a:solidFill>
                <a:srgbClr val="000000"/>
              </a:solidFill>
              <a:latin typeface="Arial"/>
              <a:ea typeface="Arial"/>
              <a:cs typeface="Arial"/>
              <a:sym typeface="Arial"/>
            </a:endParaRPr>
          </a:p>
          <a:p>
            <a:pPr indent="-228600" lvl="0" marL="457200" rtl="0" algn="l">
              <a:lnSpc>
                <a:spcPct val="100000"/>
              </a:lnSpc>
              <a:spcBef>
                <a:spcPts val="0"/>
              </a:spcBef>
              <a:spcAft>
                <a:spcPts val="0"/>
              </a:spcAft>
              <a:buSzPts val="1400"/>
              <a:buNone/>
            </a:pPr>
            <a:r>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1" i="0" lang="en" sz="1100" u="none" cap="none" strike="noStrike">
                <a:solidFill>
                  <a:srgbClr val="000000"/>
                </a:solidFill>
                <a:latin typeface="Arial"/>
                <a:ea typeface="Arial"/>
                <a:cs typeface="Arial"/>
                <a:sym typeface="Arial"/>
              </a:rPr>
              <a:t>Conclusions</a:t>
            </a:r>
            <a:endParaRPr b="0" i="0" sz="1100" u="none" cap="none" strike="noStrike">
              <a:solidFill>
                <a:srgbClr val="000000"/>
              </a:solidFill>
              <a:latin typeface="Arial"/>
              <a:ea typeface="Arial"/>
              <a:cs typeface="Arial"/>
              <a:sym typeface="Arial"/>
            </a:endParaRPr>
          </a:p>
          <a:p>
            <a:pPr indent="0" lvl="0" marL="139700" rtl="0" algn="l">
              <a:lnSpc>
                <a:spcPct val="100000"/>
              </a:lnSpc>
              <a:spcBef>
                <a:spcPts val="0"/>
              </a:spcBef>
              <a:spcAft>
                <a:spcPts val="0"/>
              </a:spcAft>
              <a:buSzPts val="1400"/>
              <a:buFont typeface="Arial"/>
              <a:buNone/>
            </a:pPr>
            <a:r>
              <a:rPr b="0" i="0" lang="en" sz="1100" u="none" cap="none" strike="noStrike">
                <a:solidFill>
                  <a:srgbClr val="000000"/>
                </a:solidFill>
                <a:latin typeface="Arial"/>
                <a:ea typeface="Arial"/>
                <a:cs typeface="Arial"/>
                <a:sym typeface="Arial"/>
              </a:rPr>
              <a:t>In this paper we presented results of the first-step of an analytical process aimed at the investigation of the relationship between topography and its visual renderings in early modern Japanese </a:t>
            </a:r>
            <a:r>
              <a:rPr b="0" i="1" lang="en" sz="1100" u="none" cap="none" strike="noStrike">
                <a:solidFill>
                  <a:srgbClr val="000000"/>
                </a:solidFill>
                <a:latin typeface="Arial"/>
                <a:ea typeface="Arial"/>
                <a:cs typeface="Arial"/>
                <a:sym typeface="Arial"/>
              </a:rPr>
              <a:t>ukiyo-e</a:t>
            </a:r>
            <a:r>
              <a:rPr b="0" i="0" lang="en" sz="1100" u="none" cap="none" strike="noStrike">
                <a:solidFill>
                  <a:srgbClr val="000000"/>
                </a:solidFill>
                <a:latin typeface="Arial"/>
                <a:ea typeface="Arial"/>
                <a:cs typeface="Arial"/>
                <a:sym typeface="Arial"/>
              </a:rPr>
              <a:t> landscape prints. Due to the complexity of the question and research material at hand we applied Named Entity Recognition (NER), an NLP technique, to detect place-names featured in the inscriptions of prints hosted by the digital database of the Art Research Center at the Ritsumeikan University. We proposed an approach to generate labeled data to facilitate ‘distant viewing’ or macroanalysis of visual datasets needed to assist art historical studies of this complex research material. </a:t>
            </a:r>
            <a:endParaRPr b="0" i="0" sz="1100" u="none" cap="none" strike="noStrike">
              <a:solidFill>
                <a:srgbClr val="000000"/>
              </a:solidFill>
              <a:latin typeface="Arial"/>
              <a:ea typeface="Arial"/>
              <a:cs typeface="Arial"/>
              <a:sym typeface="Arial"/>
            </a:endParaRPr>
          </a:p>
          <a:p>
            <a:pPr indent="0" lvl="0" marL="139700" rtl="0" algn="l">
              <a:lnSpc>
                <a:spcPct val="100000"/>
              </a:lnSpc>
              <a:spcBef>
                <a:spcPts val="0"/>
              </a:spcBef>
              <a:spcAft>
                <a:spcPts val="0"/>
              </a:spcAft>
              <a:buSzPts val="1400"/>
              <a:buFont typeface="Arial"/>
              <a:buNone/>
            </a:pPr>
            <a:r>
              <a:t/>
            </a:r>
            <a:endParaRPr/>
          </a:p>
          <a:p>
            <a:pPr indent="0" lvl="0" marL="139700" rtl="0" algn="l">
              <a:lnSpc>
                <a:spcPct val="100000"/>
              </a:lnSpc>
              <a:spcBef>
                <a:spcPts val="0"/>
              </a:spcBef>
              <a:spcAft>
                <a:spcPts val="0"/>
              </a:spcAft>
              <a:buSzPts val="1400"/>
              <a:buFont typeface="Arial"/>
              <a:buNone/>
            </a:pPr>
            <a:r>
              <a:rPr lang="en"/>
              <a:t>M</a:t>
            </a:r>
            <a:r>
              <a:rPr b="0" i="0" lang="en" sz="1100" u="none" cap="none" strike="noStrike">
                <a:solidFill>
                  <a:srgbClr val="000000"/>
                </a:solidFill>
                <a:latin typeface="Arial"/>
                <a:ea typeface="Arial"/>
                <a:cs typeface="Arial"/>
                <a:sym typeface="Arial"/>
              </a:rPr>
              <a:t>ain takeaways:</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 we presented a dataset of </a:t>
            </a:r>
            <a:r>
              <a:rPr b="0" i="1" lang="en" sz="1100" u="none" cap="none" strike="noStrike">
                <a:solidFill>
                  <a:srgbClr val="000000"/>
                </a:solidFill>
                <a:latin typeface="Arial"/>
                <a:ea typeface="Arial"/>
                <a:cs typeface="Arial"/>
                <a:sym typeface="Arial"/>
              </a:rPr>
              <a:t>ukiyo-e</a:t>
            </a:r>
            <a:r>
              <a:rPr b="0" i="0" lang="en" sz="1100" u="none" cap="none" strike="noStrike">
                <a:solidFill>
                  <a:srgbClr val="000000"/>
                </a:solidFill>
                <a:latin typeface="Arial"/>
                <a:ea typeface="Arial"/>
                <a:cs typeface="Arial"/>
                <a:sym typeface="Arial"/>
              </a:rPr>
              <a:t> landscape prints, with place-names in the inscriptions on the prints annotated by an art historian. This dataset is released for public use.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We showed that a Japanese BERT-based NER model can achieve a promising performance by unlocking useful applications.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We experimented with one such use case, regarding how can a distant viewing of such a visual dataset be undertaken with NER, as a step towards facilitating research in art history. </a:t>
            </a:r>
            <a:endParaRPr b="0" i="0" sz="1100" u="none" cap="none" strike="noStrike">
              <a:solidFill>
                <a:srgbClr val="000000"/>
              </a:solidFill>
              <a:latin typeface="Arial"/>
              <a:ea typeface="Arial"/>
              <a:cs typeface="Arial"/>
              <a:sym typeface="Arial"/>
            </a:endParaRPr>
          </a:p>
          <a:p>
            <a:pPr indent="0" lvl="0" marL="139700" rtl="0" algn="l">
              <a:lnSpc>
                <a:spcPct val="100000"/>
              </a:lnSpc>
              <a:spcBef>
                <a:spcPts val="0"/>
              </a:spcBef>
              <a:spcAft>
                <a:spcPts val="0"/>
              </a:spcAft>
              <a:buSzPts val="1400"/>
              <a:buFont typeface="Arial"/>
              <a:buNone/>
            </a:pPr>
            <a:r>
              <a:rPr b="1" i="0" lang="en" sz="1100" u="none" cap="none" strike="noStrike">
                <a:solidFill>
                  <a:srgbClr val="000000"/>
                </a:solidFill>
                <a:latin typeface="Arial"/>
                <a:ea typeface="Arial"/>
                <a:cs typeface="Arial"/>
                <a:sym typeface="Arial"/>
              </a:rPr>
              <a:t>Future work </a:t>
            </a:r>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Future work includes expansion of our dataset with more inscriptions, as well as with entity types.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Also, by integrating the dimension of time in our analysis, we will attempt to undertake a spatiotemporal study of </a:t>
            </a:r>
            <a:r>
              <a:rPr b="0" i="1" lang="en" sz="1100" u="none" cap="none" strike="noStrike">
                <a:solidFill>
                  <a:srgbClr val="000000"/>
                </a:solidFill>
                <a:latin typeface="Arial"/>
                <a:ea typeface="Arial"/>
                <a:cs typeface="Arial"/>
                <a:sym typeface="Arial"/>
              </a:rPr>
              <a:t>ukiyo-e</a:t>
            </a:r>
            <a:r>
              <a:rPr b="0" i="0" lang="en" sz="1100" u="none" cap="none" strike="noStrike">
                <a:solidFill>
                  <a:srgbClr val="000000"/>
                </a:solidFill>
                <a:latin typeface="Arial"/>
                <a:ea typeface="Arial"/>
                <a:cs typeface="Arial"/>
                <a:sym typeface="Arial"/>
              </a:rPr>
              <a:t> landscape prints and investigate other  benefits of NLP-fueled ‘distant viewing’ of prints.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7a01591e51_1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g17a01591e51_1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We used a best-performing fine-tuned BERT model in order to tag all the place-name entities mentioned within image content-related inscriptions printed on around 20,000 prints. The place-names were pinned on a map. The size of each pin reflects the frequency of a given place-name. </a:t>
            </a:r>
            <a:endParaRPr sz="12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0"/>
              </a:spcAft>
              <a:buSzPts val="14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179c4ea802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4" name="Google Shape;494;g179c4ea802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8" name="Google Shape;50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6" name="Google Shape;51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0" name="Google Shape;53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3" name="Google Shape;54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7" name="Google Shape;557;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First, the rationale for this project. Japanese early modern woodblock prints, so-called </a:t>
            </a:r>
            <a:r>
              <a:rPr i="1" lang="en" sz="1200">
                <a:solidFill>
                  <a:schemeClr val="dk1"/>
                </a:solidFill>
                <a:latin typeface="Times New Roman"/>
                <a:ea typeface="Times New Roman"/>
                <a:cs typeface="Times New Roman"/>
                <a:sym typeface="Times New Roman"/>
              </a:rPr>
              <a:t>ukiyo-e</a:t>
            </a:r>
            <a:r>
              <a:rPr lang="en" sz="1200">
                <a:solidFill>
                  <a:schemeClr val="dk1"/>
                </a:solidFill>
                <a:latin typeface="Times New Roman"/>
                <a:ea typeface="Times New Roman"/>
                <a:cs typeface="Times New Roman"/>
                <a:sym typeface="Times New Roman"/>
              </a:rPr>
              <a:t> or ‘pictures of the floating world’ were produced between the seventeenth and mid-nineteenth century. Landscape prints like this one are the most popular genre. The problem is that their understanding is shaped by Western modern epistemologies of landscape that may not be well fitted for the analysis of pre-modern non-Western artefacts.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Clr>
                <a:schemeClr val="dk1"/>
              </a:buClr>
              <a:buSzPts val="1100"/>
              <a:buFont typeface="Arial"/>
              <a:buNone/>
            </a:pPr>
            <a:r>
              <a:rPr lang="en" sz="1200">
                <a:solidFill>
                  <a:schemeClr val="dk1"/>
                </a:solidFill>
                <a:latin typeface="Times New Roman"/>
                <a:ea typeface="Times New Roman"/>
                <a:cs typeface="Times New Roman"/>
                <a:sym typeface="Times New Roman"/>
              </a:rPr>
              <a:t>Originally Japanese images were not called landscapes (or fuukei) but </a:t>
            </a:r>
            <a:r>
              <a:rPr i="1" lang="en" sz="1200">
                <a:solidFill>
                  <a:schemeClr val="dk1"/>
                </a:solidFill>
                <a:latin typeface="Times New Roman"/>
                <a:ea typeface="Times New Roman"/>
                <a:cs typeface="Times New Roman"/>
                <a:sym typeface="Times New Roman"/>
              </a:rPr>
              <a:t>meisho-e</a:t>
            </a:r>
            <a:r>
              <a:rPr lang="en" sz="1200">
                <a:solidFill>
                  <a:schemeClr val="dk1"/>
                </a:solidFill>
                <a:latin typeface="Times New Roman"/>
                <a:ea typeface="Times New Roman"/>
                <a:cs typeface="Times New Roman"/>
                <a:sym typeface="Times New Roman"/>
              </a:rPr>
              <a:t> (pictures of famous places) rooted in poetic rhetorical figures that tie seasonal images with particular (real or imagined) places. So, to understand these images and their social function (to what extend they represent physical places), we need to understand their relationships with actual topography. As the corpus is rich and diverse we propose that so-called ‘distant viewing’ or macroanalysis of visual materials (Taylor and Tilton 2019), has a potential in this context.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1" name="Google Shape;57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5" name="Google Shape;585;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Here, there are some statistics for </a:t>
            </a:r>
            <a:r>
              <a:rPr b="0" i="1" lang="en" sz="1100" u="none" cap="none" strike="noStrike">
                <a:solidFill>
                  <a:srgbClr val="000000"/>
                </a:solidFill>
                <a:latin typeface="Arial"/>
                <a:ea typeface="Arial"/>
                <a:cs typeface="Arial"/>
                <a:sym typeface="Arial"/>
              </a:rPr>
              <a:t>ukiyo-e</a:t>
            </a:r>
            <a:r>
              <a:rPr b="0" i="0" lang="en" sz="1100" u="none" cap="none" strike="noStrike">
                <a:solidFill>
                  <a:srgbClr val="000000"/>
                </a:solidFill>
                <a:latin typeface="Arial"/>
                <a:ea typeface="Arial"/>
                <a:cs typeface="Arial"/>
                <a:sym typeface="Arial"/>
              </a:rPr>
              <a:t> prints that count the average, minimum and maximum of tags and tokens. For instance, around 17 tokens appear in each title, after using WordPiece tokinizer.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The image content-related inscriptions have 19.68 Sino-Japanese kanji characters on average, with minimum 5 and maximum 59.</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Then to have a more complete picture of the data, we did deep exploratory analysis in the tokens and the characters. As, seen in barplot, the tokens had length from 5 characters to 1 characters, which were the most. </a:t>
            </a:r>
            <a:endParaRPr b="0" i="0" sz="1100" u="none" cap="none" strike="noStrike">
              <a:solidFill>
                <a:srgbClr val="000000"/>
              </a:solidFill>
              <a:latin typeface="Arial"/>
              <a:ea typeface="Arial"/>
              <a:cs typeface="Arial"/>
              <a:sym typeface="Arial"/>
            </a:endParaRPr>
          </a:p>
          <a:p>
            <a:pPr indent="-317500" lvl="0" marL="457200" rtl="0" algn="l">
              <a:lnSpc>
                <a:spcPct val="100000"/>
              </a:lnSpc>
              <a:spcBef>
                <a:spcPts val="0"/>
              </a:spcBef>
              <a:spcAft>
                <a:spcPts val="0"/>
              </a:spcAft>
              <a:buSzPts val="1400"/>
              <a:buChar char="●"/>
            </a:pPr>
            <a:r>
              <a:rPr b="0" i="0" lang="en" sz="1100" u="none" cap="none" strike="noStrike">
                <a:solidFill>
                  <a:srgbClr val="000000"/>
                </a:solidFill>
                <a:latin typeface="Arial"/>
                <a:ea typeface="Arial"/>
                <a:cs typeface="Arial"/>
                <a:sym typeface="Arial"/>
              </a:rPr>
              <a:t>click: The length of the titles, counting in word pieces, follows the normal distribution without a lot of outliers as can be seen in distribution plot with the mean is 17 tokens as we said before.</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6" name="Google Shape;606;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5" name="Google Shape;615;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3" name="Google Shape;633;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1" name="Google Shape;641;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7" name="Google Shape;697;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2" name="Google Shape;732;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We conducted a large-scale mapping exercise to see: 1) What kind of places are depicted (and are considered significant)? 2) How are these places distributed across Japanese territory? 3) How do these constellations of places change depending on time, artist, publisher, format etc. This is of course a very complex task so today we’re presenting the results of the first stage of our ongoing research. The next stage is to extend the scale of this study, by distant viewing tens of thousands of un-transcribed prints. In this case, NER will be applied on HTRed, and not human-transcribed, text. Hence, we want to minimise HTR errors, which connects us with the previous day of the workshop.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The field of Spatial Art History combining Geographical Information Systems (GIS), Natural Language Processing (NLP) and Corpus Linguistics, have advanced in the past years. However, although these tools perform well on modern datasets it is not the same for historical materials. We can encounter several problems such as place reference identification and and place reference disambiguation (related to language changes over time), OCR errors as well as the association of geospatial information related to ambiguity in language use (e.g. places sharing the same name), or related to changes in administrative geography. The situation is even more complicated in the case of mapping </a:t>
            </a:r>
            <a:r>
              <a:rPr i="1" lang="en" sz="1200">
                <a:solidFill>
                  <a:schemeClr val="dk1"/>
                </a:solidFill>
                <a:latin typeface="Calibri"/>
                <a:ea typeface="Calibri"/>
                <a:cs typeface="Calibri"/>
                <a:sym typeface="Calibri"/>
              </a:rPr>
              <a:t>meisho-e </a:t>
            </a:r>
            <a:r>
              <a:rPr lang="en" sz="1200">
                <a:solidFill>
                  <a:schemeClr val="dk1"/>
                </a:solidFill>
                <a:latin typeface="Calibri"/>
                <a:ea typeface="Calibri"/>
                <a:cs typeface="Calibri"/>
                <a:sym typeface="Calibri"/>
              </a:rPr>
              <a:t>prints due to the ambiguity of the depicted visual motives.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Place identification in prints is not facilitated by visual motives but by the image-content related inscriptions printed in the images that often feature place names or </a:t>
            </a:r>
            <a:r>
              <a:rPr i="1" lang="en" sz="1200">
                <a:solidFill>
                  <a:schemeClr val="dk1"/>
                </a:solidFill>
                <a:latin typeface="Calibri"/>
                <a:ea typeface="Calibri"/>
                <a:cs typeface="Calibri"/>
                <a:sym typeface="Calibri"/>
              </a:rPr>
              <a:t>meisho</a:t>
            </a:r>
            <a:r>
              <a:rPr lang="en" sz="1200">
                <a:solidFill>
                  <a:schemeClr val="dk1"/>
                </a:solidFill>
                <a:latin typeface="Calibri"/>
                <a:ea typeface="Calibri"/>
                <a:cs typeface="Calibri"/>
                <a:sym typeface="Calibri"/>
              </a:rPr>
              <a:t> (lit. famous places). So, geolocating of </a:t>
            </a:r>
            <a:r>
              <a:rPr i="1" lang="en" sz="1200">
                <a:solidFill>
                  <a:schemeClr val="dk1"/>
                </a:solidFill>
                <a:latin typeface="Calibri"/>
                <a:ea typeface="Calibri"/>
                <a:cs typeface="Calibri"/>
                <a:sym typeface="Calibri"/>
              </a:rPr>
              <a:t>meisho</a:t>
            </a:r>
            <a:r>
              <a:rPr lang="en" sz="1200">
                <a:solidFill>
                  <a:schemeClr val="dk1"/>
                </a:solidFill>
                <a:latin typeface="Calibri"/>
                <a:ea typeface="Calibri"/>
                <a:cs typeface="Calibri"/>
                <a:sym typeface="Calibri"/>
              </a:rPr>
              <a:t> sites requires reading of inscriptions. So, transcription of inscriptions is one of the main obstacles for art historians interested in a large-scale analysis of the prints. This is due to complexity of the Japanese early-modern writing system, adequate identification of place names, and material aspects of a print.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200">
                <a:solidFill>
                  <a:schemeClr val="dk1"/>
                </a:solidFill>
                <a:latin typeface="Calibri"/>
                <a:ea typeface="Calibri"/>
                <a:cs typeface="Calibri"/>
                <a:sym typeface="Calibri"/>
              </a:rPr>
              <a:t>Contemporary Japanese writing system consists of three types of characters: two syllabaries of 46 basic characters and ca. 50,000 logographic kanji characters, of which ca. 2,000 are used today. These scripts are used interchangeably in one text; and text is written without spaces between words. </a:t>
            </a:r>
            <a:endParaRPr sz="1200">
              <a:solidFill>
                <a:schemeClr val="dk1"/>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200">
                <a:solidFill>
                  <a:schemeClr val="dk1"/>
                </a:solidFill>
                <a:latin typeface="Calibri"/>
                <a:ea typeface="Calibri"/>
                <a:cs typeface="Calibri"/>
                <a:sym typeface="Calibri"/>
              </a:rPr>
              <a:t>The inscriptions on </a:t>
            </a:r>
            <a:r>
              <a:rPr i="1" lang="en" sz="1200">
                <a:solidFill>
                  <a:schemeClr val="dk1"/>
                </a:solidFill>
                <a:latin typeface="Calibri"/>
                <a:ea typeface="Calibri"/>
                <a:cs typeface="Calibri"/>
                <a:sym typeface="Calibri"/>
              </a:rPr>
              <a:t>ukiyo-e</a:t>
            </a:r>
            <a:r>
              <a:rPr lang="en" sz="1200">
                <a:solidFill>
                  <a:schemeClr val="dk1"/>
                </a:solidFill>
                <a:latin typeface="Calibri"/>
                <a:ea typeface="Calibri"/>
                <a:cs typeface="Calibri"/>
                <a:sym typeface="Calibri"/>
              </a:rPr>
              <a:t> prints are rendered in so-called </a:t>
            </a:r>
            <a:r>
              <a:rPr i="1" lang="en" sz="1200">
                <a:solidFill>
                  <a:schemeClr val="dk1"/>
                </a:solidFill>
                <a:latin typeface="Calibri"/>
                <a:ea typeface="Calibri"/>
                <a:cs typeface="Calibri"/>
                <a:sym typeface="Calibri"/>
              </a:rPr>
              <a:t>kuzushiji</a:t>
            </a:r>
            <a:r>
              <a:rPr lang="en" sz="1200">
                <a:solidFill>
                  <a:schemeClr val="dk1"/>
                </a:solidFill>
                <a:latin typeface="Calibri"/>
                <a:ea typeface="Calibri"/>
                <a:cs typeface="Calibri"/>
                <a:sym typeface="Calibri"/>
              </a:rPr>
              <a:t> cursive script used before the 20th c. Reading </a:t>
            </a:r>
            <a:r>
              <a:rPr i="1" lang="en" sz="1200">
                <a:solidFill>
                  <a:schemeClr val="dk1"/>
                </a:solidFill>
                <a:latin typeface="Calibri"/>
                <a:ea typeface="Calibri"/>
                <a:cs typeface="Calibri"/>
                <a:sym typeface="Calibri"/>
              </a:rPr>
              <a:t>kuzushiji</a:t>
            </a:r>
            <a:r>
              <a:rPr lang="en" sz="1200">
                <a:solidFill>
                  <a:schemeClr val="dk1"/>
                </a:solidFill>
                <a:latin typeface="Calibri"/>
                <a:ea typeface="Calibri"/>
                <a:cs typeface="Calibri"/>
                <a:sym typeface="Calibri"/>
              </a:rPr>
              <a:t> is challenging for both humans and machines due to the use of </a:t>
            </a:r>
            <a:r>
              <a:rPr i="1" lang="en" sz="1200">
                <a:solidFill>
                  <a:schemeClr val="dk1"/>
                </a:solidFill>
                <a:latin typeface="Calibri"/>
                <a:ea typeface="Calibri"/>
                <a:cs typeface="Calibri"/>
                <a:sym typeface="Calibri"/>
              </a:rPr>
              <a:t>hentaigana</a:t>
            </a:r>
            <a:r>
              <a:rPr lang="en" sz="1200">
                <a:solidFill>
                  <a:schemeClr val="dk1"/>
                </a:solidFill>
                <a:latin typeface="Calibri"/>
                <a:ea typeface="Calibri"/>
                <a:cs typeface="Calibri"/>
                <a:sym typeface="Calibri"/>
              </a:rPr>
              <a:t> or ‘kanji variations’ in which kanji could be used alternately depending on their phonetic value. Also, the layout of texts is characterized by a variety of spatial distribution across the page. Therefore, the application of OCR software has been challenging. </a:t>
            </a:r>
            <a:endParaRPr sz="1200">
              <a:solidFill>
                <a:schemeClr val="dk1"/>
              </a:solidFill>
              <a:latin typeface="Calibri"/>
              <a:ea typeface="Calibri"/>
              <a:cs typeface="Calibri"/>
              <a:sym typeface="Calibri"/>
            </a:endParaRPr>
          </a:p>
          <a:p>
            <a:pPr indent="0" lvl="0" marL="0" rtl="0" algn="l">
              <a:lnSpc>
                <a:spcPct val="115000"/>
              </a:lnSpc>
              <a:spcBef>
                <a:spcPts val="1200"/>
              </a:spcBef>
              <a:spcAft>
                <a:spcPts val="1200"/>
              </a:spcAft>
              <a:buClr>
                <a:schemeClr val="dk1"/>
              </a:buClr>
              <a:buSzPts val="1100"/>
              <a:buFont typeface="Arial"/>
              <a:buNone/>
            </a:pPr>
            <a:r>
              <a:rPr lang="en" sz="1200">
                <a:solidFill>
                  <a:schemeClr val="dk1"/>
                </a:solidFill>
                <a:latin typeface="Calibri"/>
                <a:ea typeface="Calibri"/>
                <a:cs typeface="Calibri"/>
                <a:sym typeface="Calibri"/>
              </a:rPr>
              <a:t>Recently we noted progress. The new tools such as KuLA (Kuzushiji Learning Application) (Hashimoto), KuroNet and Miwo (Clanuwat) and newly established databases facilitated progress in the field of automated data harvesting from Japanese pre-modern textual sources. But work is still in progress.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sz="1200">
                <a:solidFill>
                  <a:schemeClr val="dk1"/>
                </a:solidFill>
                <a:latin typeface="Calibri"/>
                <a:ea typeface="Calibri"/>
                <a:cs typeface="Calibri"/>
                <a:sym typeface="Calibri"/>
              </a:rPr>
              <a:t>The inscriptions on multicolor woodblock prints pose another challenge for OCR/HTR software. The success of the respective system depends on the quality of datasets e.g. quality of the scan as well as the visual characteristics of the original woodblock print such as its color scheme, background for inscriptions, preservation state (physical damages).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The historical place-names extracted with NER from </a:t>
            </a:r>
            <a:r>
              <a:rPr i="1" lang="en" sz="1200">
                <a:solidFill>
                  <a:schemeClr val="dk1"/>
                </a:solidFill>
                <a:latin typeface="Calibri"/>
                <a:ea typeface="Calibri"/>
                <a:cs typeface="Calibri"/>
                <a:sym typeface="Calibri"/>
              </a:rPr>
              <a:t>meisho-e</a:t>
            </a:r>
            <a:r>
              <a:rPr lang="en" sz="1200">
                <a:solidFill>
                  <a:schemeClr val="dk1"/>
                </a:solidFill>
                <a:latin typeface="Calibri"/>
                <a:ea typeface="Calibri"/>
                <a:cs typeface="Calibri"/>
                <a:sym typeface="Calibri"/>
              </a:rPr>
              <a:t> inscriptions are not easily geolocated on contemporary maps of Japan due to historical transformation of Japanese writing systems, and historical changes in administrative geography in Japan as the retrieval algorithms are trained on contemporary datasets and gazetteers of toponyms (place names). The problem is unavailability of a comprehensive digital gazetteers of Japanese historical geographical names. The Gazetteer of Japan issued by the Government of Japan does not cover historical toponyms. Some scholars experimented with mapping historical places and used curated data (manually annotated data) that are converted to the gazetteer. The problem is disambiguation of toponyms in texts (as they may refer to different places) e.g. a similar type of natural formations (e.g.</a:t>
            </a:r>
            <a:r>
              <a:rPr lang="en" sz="1200">
                <a:solidFill>
                  <a:schemeClr val="dk1"/>
                </a:solidFill>
                <a:highlight>
                  <a:srgbClr val="FFFFFF"/>
                </a:highlight>
                <a:latin typeface="Calibri"/>
                <a:ea typeface="Calibri"/>
                <a:cs typeface="Calibri"/>
                <a:sym typeface="Calibri"/>
              </a:rPr>
              <a:t> Takayama </a:t>
            </a:r>
            <a:r>
              <a:rPr lang="en" sz="1200">
                <a:solidFill>
                  <a:schemeClr val="dk1"/>
                </a:solidFill>
                <a:latin typeface="Calibri"/>
                <a:ea typeface="Calibri"/>
                <a:cs typeface="Calibri"/>
                <a:sym typeface="Calibri"/>
              </a:rPr>
              <a:t>高山 &gt; lit. ‘High Mountain’) can be found in different parts of Japan.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79e72663f9_0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179e72663f9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200">
                <a:solidFill>
                  <a:schemeClr val="dk1"/>
                </a:solidFill>
                <a:latin typeface="Calibri"/>
                <a:ea typeface="Calibri"/>
                <a:cs typeface="Calibri"/>
                <a:sym typeface="Calibri"/>
              </a:rPr>
              <a:t>The inscription is characterized by a variety of spatial distribution across the page, placed inside of a cartouche or outside it with </a:t>
            </a:r>
            <a:r>
              <a:rPr lang="en" sz="1200">
                <a:solidFill>
                  <a:schemeClr val="dk1"/>
                </a:solidFill>
                <a:latin typeface="Calibri"/>
                <a:ea typeface="Calibri"/>
                <a:cs typeface="Calibri"/>
                <a:sym typeface="Calibri"/>
              </a:rPr>
              <a:t>multicolor backgrounds, </a:t>
            </a:r>
            <a:r>
              <a:rPr lang="en" sz="1200">
                <a:solidFill>
                  <a:schemeClr val="dk1"/>
                </a:solidFill>
                <a:latin typeface="Calibri"/>
                <a:ea typeface="Calibri"/>
                <a:cs typeface="Calibri"/>
                <a:sym typeface="Calibri"/>
              </a:rPr>
              <a:t>increasing the difficulty level for the recognition software. The transcription errors are inevitable, so two questions arise: (a) How do we minimise the system-transcribed errors, so that we minimise the propagation of any errors to the recognition phase that follows, (b) how sensitive is NER on the HTR errors?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Light" type="blank">
  <p:cSld name="BLANK">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32"/>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
        <p:nvSpPr>
          <p:cNvPr id="11" name="Google Shape;11;p32"/>
          <p:cNvSpPr/>
          <p:nvPr/>
        </p:nvSpPr>
        <p:spPr>
          <a:xfrm>
            <a:off x="557400" y="548700"/>
            <a:ext cx="8029200" cy="4046100"/>
          </a:xfrm>
          <a:prstGeom prst="rect">
            <a:avLst/>
          </a:pr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32"/>
          <p:cNvSpPr/>
          <p:nvPr/>
        </p:nvSpPr>
        <p:spPr>
          <a:xfrm>
            <a:off x="646500" y="637500"/>
            <a:ext cx="7851000" cy="38685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45"/>
          <p:cNvSpPr/>
          <p:nvPr/>
        </p:nvSpPr>
        <p:spPr>
          <a:xfrm>
            <a:off x="557400" y="548700"/>
            <a:ext cx="8029200" cy="4046100"/>
          </a:xfrm>
          <a:prstGeom prst="rect">
            <a:avLst/>
          </a:pr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45"/>
          <p:cNvSpPr/>
          <p:nvPr/>
        </p:nvSpPr>
        <p:spPr>
          <a:xfrm>
            <a:off x="646500" y="637500"/>
            <a:ext cx="7851000" cy="38685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45"/>
          <p:cNvSpPr txBox="1"/>
          <p:nvPr>
            <p:ph idx="1" type="body"/>
          </p:nvPr>
        </p:nvSpPr>
        <p:spPr>
          <a:xfrm>
            <a:off x="1041075" y="3938225"/>
            <a:ext cx="7062000" cy="548700"/>
          </a:xfrm>
          <a:prstGeom prst="rect">
            <a:avLst/>
          </a:prstGeom>
          <a:noFill/>
          <a:ln>
            <a:noFill/>
          </a:ln>
        </p:spPr>
        <p:txBody>
          <a:bodyPr anchorCtr="0" anchor="ctr" bIns="0" lIns="0" spcFirstLastPara="1" rIns="0" wrap="square" tIns="0">
            <a:noAutofit/>
          </a:bodyPr>
          <a:lstStyle>
            <a:lvl1pPr indent="-228600" lvl="0" marL="457200" algn="ctr">
              <a:lnSpc>
                <a:spcPct val="115000"/>
              </a:lnSpc>
              <a:spcBef>
                <a:spcPts val="0"/>
              </a:spcBef>
              <a:spcAft>
                <a:spcPts val="0"/>
              </a:spcAft>
              <a:buSzPts val="1400"/>
              <a:buNone/>
              <a:defRPr sz="1400"/>
            </a:lvl1pPr>
          </a:lstStyle>
          <a:p/>
        </p:txBody>
      </p:sp>
      <p:sp>
        <p:nvSpPr>
          <p:cNvPr id="62" name="Google Shape;62;p45"/>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background">
  <p:cSld name="BLANK_1_1">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46"/>
          <p:cNvSpPr/>
          <p:nvPr/>
        </p:nvSpPr>
        <p:spPr>
          <a:xfrm>
            <a:off x="0" y="0"/>
            <a:ext cx="9144000" cy="5143500"/>
          </a:xfrm>
          <a:prstGeom prst="frame">
            <a:avLst>
              <a:gd fmla="val 10948" name="adj1"/>
            </a:avLst>
          </a:prstGeom>
          <a:solidFill>
            <a:srgbClr val="001721">
              <a:alpha val="6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46"/>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
        <p:nvSpPr>
          <p:cNvPr id="66" name="Google Shape;66;p46"/>
          <p:cNvSpPr/>
          <p:nvPr/>
        </p:nvSpPr>
        <p:spPr>
          <a:xfrm>
            <a:off x="557400" y="548700"/>
            <a:ext cx="8029200" cy="40461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68" name="Shape 68"/>
        <p:cNvGrpSpPr/>
        <p:nvPr/>
      </p:nvGrpSpPr>
      <p:grpSpPr>
        <a:xfrm>
          <a:off x="0" y="0"/>
          <a:ext cx="0" cy="0"/>
          <a:chOff x="0" y="0"/>
          <a:chExt cx="0" cy="0"/>
        </a:xfrm>
      </p:grpSpPr>
      <p:pic>
        <p:nvPicPr>
          <p:cNvPr id="69" name="Google Shape;69;p34"/>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500"/>
                                        <p:tgtEl>
                                          <p:spTgt spid="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type="title">
  <p:cSld name="TITLE">
    <p:spTree>
      <p:nvGrpSpPr>
        <p:cNvPr id="70" name="Shape 70"/>
        <p:cNvGrpSpPr/>
        <p:nvPr/>
      </p:nvGrpSpPr>
      <p:grpSpPr>
        <a:xfrm>
          <a:off x="0" y="0"/>
          <a:ext cx="0" cy="0"/>
          <a:chOff x="0" y="0"/>
          <a:chExt cx="0" cy="0"/>
        </a:xfrm>
      </p:grpSpPr>
      <p:sp>
        <p:nvSpPr>
          <p:cNvPr id="71" name="Google Shape;71;p47"/>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Autofit/>
          </a:bodyPr>
          <a:lstStyle>
            <a:lvl1pPr lvl="0" marR="0" rtl="0" algn="ctr">
              <a:lnSpc>
                <a:spcPct val="90000"/>
              </a:lnSpc>
              <a:spcBef>
                <a:spcPts val="0"/>
              </a:spcBef>
              <a:spcAft>
                <a:spcPts val="0"/>
              </a:spcAft>
              <a:buClr>
                <a:schemeClr val="dk1"/>
              </a:buClr>
              <a:buSzPts val="4500"/>
              <a:buFont typeface="Montserrat"/>
              <a:buNone/>
              <a:defRPr b="0" i="0" sz="4500" u="none" cap="none" strike="noStrike">
                <a:solidFill>
                  <a:schemeClr val="dk1"/>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2" name="Google Shape;72;p47"/>
          <p:cNvSpPr txBox="1"/>
          <p:nvPr>
            <p:ph idx="1" type="subTitle"/>
          </p:nvPr>
        </p:nvSpPr>
        <p:spPr>
          <a:xfrm>
            <a:off x="1143000" y="2701528"/>
            <a:ext cx="6858000" cy="1241700"/>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750"/>
              </a:spcBef>
              <a:spcAft>
                <a:spcPts val="0"/>
              </a:spcAft>
              <a:buClr>
                <a:schemeClr val="dk1"/>
              </a:buClr>
              <a:buSzPts val="1800"/>
              <a:buFont typeface="Arial"/>
              <a:buNone/>
              <a:defRPr b="0" i="0" sz="1800" u="none" cap="none" strike="noStrike">
                <a:solidFill>
                  <a:schemeClr val="dk1"/>
                </a:solidFill>
                <a:latin typeface="Montserrat"/>
                <a:ea typeface="Montserrat"/>
                <a:cs typeface="Montserrat"/>
                <a:sym typeface="Montserrat"/>
              </a:defRPr>
            </a:lvl1pPr>
            <a:lvl2pPr lvl="1" marR="0" rtl="0" algn="ctr">
              <a:lnSpc>
                <a:spcPct val="90000"/>
              </a:lnSpc>
              <a:spcBef>
                <a:spcPts val="375"/>
              </a:spcBef>
              <a:spcAft>
                <a:spcPts val="0"/>
              </a:spcAft>
              <a:buClr>
                <a:schemeClr val="dk1"/>
              </a:buClr>
              <a:buSzPts val="1500"/>
              <a:buFont typeface="Arial"/>
              <a:buNone/>
              <a:defRPr b="0" i="0" sz="1500" u="none" cap="none" strike="noStrike">
                <a:solidFill>
                  <a:schemeClr val="dk1"/>
                </a:solidFill>
                <a:latin typeface="Montserrat"/>
                <a:ea typeface="Montserrat"/>
                <a:cs typeface="Montserrat"/>
                <a:sym typeface="Montserrat"/>
              </a:defRPr>
            </a:lvl2pPr>
            <a:lvl3pPr lvl="2" marR="0" rtl="0" algn="ctr">
              <a:lnSpc>
                <a:spcPct val="90000"/>
              </a:lnSpc>
              <a:spcBef>
                <a:spcPts val="375"/>
              </a:spcBef>
              <a:spcAft>
                <a:spcPts val="0"/>
              </a:spcAft>
              <a:buClr>
                <a:schemeClr val="dk1"/>
              </a:buClr>
              <a:buSzPts val="1350"/>
              <a:buFont typeface="Arial"/>
              <a:buNone/>
              <a:defRPr b="0" i="0" sz="1350" u="none" cap="none" strike="noStrike">
                <a:solidFill>
                  <a:schemeClr val="dk1"/>
                </a:solidFill>
                <a:latin typeface="Montserrat"/>
                <a:ea typeface="Montserrat"/>
                <a:cs typeface="Montserrat"/>
                <a:sym typeface="Montserrat"/>
              </a:defRPr>
            </a:lvl3pPr>
            <a:lvl4pPr lvl="3"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4pPr>
            <a:lvl5pPr lvl="4"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5pPr>
            <a:lvl6pPr lvl="5"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6pPr>
            <a:lvl7pPr lvl="6"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7pPr>
            <a:lvl8pPr lvl="7"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8pPr>
            <a:lvl9pPr lvl="8" marR="0" rtl="0" algn="ctr">
              <a:lnSpc>
                <a:spcPct val="90000"/>
              </a:lnSpc>
              <a:spcBef>
                <a:spcPts val="375"/>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9pPr>
          </a:lstStyle>
          <a:p/>
        </p:txBody>
      </p:sp>
      <p:sp>
        <p:nvSpPr>
          <p:cNvPr id="73" name="Google Shape;73;p47"/>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9pPr>
          </a:lstStyle>
          <a:p/>
        </p:txBody>
      </p:sp>
      <p:sp>
        <p:nvSpPr>
          <p:cNvPr id="74" name="Google Shape;74;p47"/>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Montserrat"/>
                <a:ea typeface="Montserrat"/>
                <a:cs typeface="Montserrat"/>
                <a:sym typeface="Montserrat"/>
              </a:defRPr>
            </a:lvl9pPr>
          </a:lstStyle>
          <a:p/>
        </p:txBody>
      </p:sp>
      <p:sp>
        <p:nvSpPr>
          <p:cNvPr id="75" name="Google Shape;75;p47"/>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Montserrat"/>
                <a:ea typeface="Montserrat"/>
                <a:cs typeface="Montserrat"/>
                <a:sym typeface="Montserrat"/>
              </a:defRPr>
            </a:lvl1pPr>
            <a:lvl2pPr indent="0" lvl="1"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Montserrat"/>
                <a:ea typeface="Montserrat"/>
                <a:cs typeface="Montserrat"/>
                <a:sym typeface="Montserrat"/>
              </a:defRPr>
            </a:lvl2pPr>
            <a:lvl3pPr indent="0" lvl="2"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Montserrat"/>
                <a:ea typeface="Montserrat"/>
                <a:cs typeface="Montserrat"/>
                <a:sym typeface="Montserrat"/>
              </a:defRPr>
            </a:lvl3pPr>
            <a:lvl4pPr indent="0" lvl="3"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Montserrat"/>
                <a:ea typeface="Montserrat"/>
                <a:cs typeface="Montserrat"/>
                <a:sym typeface="Montserrat"/>
              </a:defRPr>
            </a:lvl4pPr>
            <a:lvl5pPr indent="0" lvl="4"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Montserrat"/>
                <a:ea typeface="Montserrat"/>
                <a:cs typeface="Montserrat"/>
                <a:sym typeface="Montserrat"/>
              </a:defRPr>
            </a:lvl5pPr>
            <a:lvl6pPr indent="0" lvl="5"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Montserrat"/>
                <a:ea typeface="Montserrat"/>
                <a:cs typeface="Montserrat"/>
                <a:sym typeface="Montserrat"/>
              </a:defRPr>
            </a:lvl6pPr>
            <a:lvl7pPr indent="0" lvl="6"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Montserrat"/>
                <a:ea typeface="Montserrat"/>
                <a:cs typeface="Montserrat"/>
                <a:sym typeface="Montserrat"/>
              </a:defRPr>
            </a:lvl7pPr>
            <a:lvl8pPr indent="0" lvl="7"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Montserrat"/>
                <a:ea typeface="Montserrat"/>
                <a:cs typeface="Montserrat"/>
                <a:sym typeface="Montserrat"/>
              </a:defRPr>
            </a:lvl8pPr>
            <a:lvl9pPr indent="0" lvl="8"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自定义版式">
  <p:cSld name="自定义版式">
    <p:spTree>
      <p:nvGrpSpPr>
        <p:cNvPr id="76" name="Shape 76"/>
        <p:cNvGrpSpPr/>
        <p:nvPr/>
      </p:nvGrpSpPr>
      <p:grpSpPr>
        <a:xfrm>
          <a:off x="0" y="0"/>
          <a:ext cx="0" cy="0"/>
          <a:chOff x="0" y="0"/>
          <a:chExt cx="0" cy="0"/>
        </a:xfrm>
      </p:grpSpPr>
      <p:pic>
        <p:nvPicPr>
          <p:cNvPr id="77" name="Google Shape;77;p48"/>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500"/>
                                        <p:tgtEl>
                                          <p:spTgt spid="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p:cSld name="比较">
    <p:spTree>
      <p:nvGrpSpPr>
        <p:cNvPr id="78" name="Shape 78"/>
        <p:cNvGrpSpPr/>
        <p:nvPr/>
      </p:nvGrpSpPr>
      <p:grpSpPr>
        <a:xfrm>
          <a:off x="0" y="0"/>
          <a:ext cx="0" cy="0"/>
          <a:chOff x="0" y="0"/>
          <a:chExt cx="0" cy="0"/>
        </a:xfrm>
      </p:grpSpPr>
      <p:pic>
        <p:nvPicPr>
          <p:cNvPr id="79" name="Google Shape;79;p49"/>
          <p:cNvPicPr preferRelativeResize="0"/>
          <p:nvPr/>
        </p:nvPicPr>
        <p:blipFill rotWithShape="1">
          <a:blip r:embed="rId2">
            <a:alphaModFix/>
          </a:blip>
          <a:srcRect b="14662" l="38998" r="0" t="24333"/>
          <a:stretch/>
        </p:blipFill>
        <p:spPr>
          <a:xfrm>
            <a:off x="0" y="0"/>
            <a:ext cx="9144000" cy="5143500"/>
          </a:xfrm>
          <a:prstGeom prst="rect">
            <a:avLst/>
          </a:prstGeom>
          <a:noFill/>
          <a:ln>
            <a:noFill/>
          </a:ln>
        </p:spPr>
      </p:pic>
    </p:spTree>
  </p:cSld>
  <p:clrMapOvr>
    <a:masterClrMapping/>
  </p:clrMapOvr>
  <mc:AlternateContent>
    <mc:Choice Requires="p14">
      <p:transition spd="slow" p14:dur="1600">
        <p14:gallery dir="l"/>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标题幻灯片">
  <p:cSld name="3_标题幻灯片">
    <p:spTree>
      <p:nvGrpSpPr>
        <p:cNvPr id="80" name="Shape 80"/>
        <p:cNvGrpSpPr/>
        <p:nvPr/>
      </p:nvGrpSpPr>
      <p:grpSpPr>
        <a:xfrm>
          <a:off x="0" y="0"/>
          <a:ext cx="0" cy="0"/>
          <a:chOff x="0" y="0"/>
          <a:chExt cx="0" cy="0"/>
        </a:xfrm>
      </p:grpSpPr>
    </p:spTree>
  </p:cSld>
  <p:clrMapOvr>
    <a:masterClrMapping/>
  </p:clrMapOvr>
  <mc:AlternateContent>
    <mc:Choice Requires="p14">
      <p:transition spd="slow" p14:dur="1500">
        <p:fade thruBlk="1"/>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5" name="Shape 85"/>
        <p:cNvGrpSpPr/>
        <p:nvPr/>
      </p:nvGrpSpPr>
      <p:grpSpPr>
        <a:xfrm>
          <a:off x="0" y="0"/>
          <a:ext cx="0" cy="0"/>
          <a:chOff x="0" y="0"/>
          <a:chExt cx="0" cy="0"/>
        </a:xfrm>
      </p:grpSpPr>
      <p:sp>
        <p:nvSpPr>
          <p:cNvPr id="86" name="Google Shape;86;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7" name="Google Shape;87;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88" name="Google Shape;88;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9" name="Shape 89"/>
        <p:cNvGrpSpPr/>
        <p:nvPr/>
      </p:nvGrpSpPr>
      <p:grpSpPr>
        <a:xfrm>
          <a:off x="0" y="0"/>
          <a:ext cx="0" cy="0"/>
          <a:chOff x="0" y="0"/>
          <a:chExt cx="0" cy="0"/>
        </a:xfrm>
      </p:grpSpPr>
      <p:sp>
        <p:nvSpPr>
          <p:cNvPr id="90" name="Google Shape;90;p5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91" name="Google Shape;91;p5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92" name="Google Shape;92;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3" name="Shape 93"/>
        <p:cNvGrpSpPr/>
        <p:nvPr/>
      </p:nvGrpSpPr>
      <p:grpSpPr>
        <a:xfrm>
          <a:off x="0" y="0"/>
          <a:ext cx="0" cy="0"/>
          <a:chOff x="0" y="0"/>
          <a:chExt cx="0" cy="0"/>
        </a:xfrm>
      </p:grpSpPr>
      <p:sp>
        <p:nvSpPr>
          <p:cNvPr id="94" name="Google Shape;94;p5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95" name="Google Shape;95;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ark">
  <p:cSld name="BLANK_1">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35"/>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
        <p:nvSpPr>
          <p:cNvPr id="15" name="Google Shape;15;p35"/>
          <p:cNvSpPr/>
          <p:nvPr/>
        </p:nvSpPr>
        <p:spPr>
          <a:xfrm>
            <a:off x="557400" y="548700"/>
            <a:ext cx="8029200" cy="4046100"/>
          </a:xfrm>
          <a:prstGeom prst="rect">
            <a:avLst/>
          </a:prstGeom>
          <a:solidFill>
            <a:srgbClr val="001721">
              <a:alpha val="6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5"/>
          <p:cNvSpPr/>
          <p:nvPr/>
        </p:nvSpPr>
        <p:spPr>
          <a:xfrm>
            <a:off x="646500" y="637500"/>
            <a:ext cx="7851000" cy="38685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6" name="Shape 96"/>
        <p:cNvGrpSpPr/>
        <p:nvPr/>
      </p:nvGrpSpPr>
      <p:grpSpPr>
        <a:xfrm>
          <a:off x="0" y="0"/>
          <a:ext cx="0" cy="0"/>
          <a:chOff x="0" y="0"/>
          <a:chExt cx="0" cy="0"/>
        </a:xfrm>
      </p:grpSpPr>
      <p:sp>
        <p:nvSpPr>
          <p:cNvPr id="97" name="Google Shape;97;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8" name="Google Shape;98;p5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99" name="Google Shape;99;p5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0" name="Google Shape;100;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 name="Shape 101"/>
        <p:cNvGrpSpPr/>
        <p:nvPr/>
      </p:nvGrpSpPr>
      <p:grpSpPr>
        <a:xfrm>
          <a:off x="0" y="0"/>
          <a:ext cx="0" cy="0"/>
          <a:chOff x="0" y="0"/>
          <a:chExt cx="0" cy="0"/>
        </a:xfrm>
      </p:grpSpPr>
      <p:sp>
        <p:nvSpPr>
          <p:cNvPr id="102" name="Google Shape;102;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3" name="Google Shape;103;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4" name="Shape 104"/>
        <p:cNvGrpSpPr/>
        <p:nvPr/>
      </p:nvGrpSpPr>
      <p:grpSpPr>
        <a:xfrm>
          <a:off x="0" y="0"/>
          <a:ext cx="0" cy="0"/>
          <a:chOff x="0" y="0"/>
          <a:chExt cx="0" cy="0"/>
        </a:xfrm>
      </p:grpSpPr>
      <p:sp>
        <p:nvSpPr>
          <p:cNvPr id="105" name="Google Shape;105;p5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06" name="Google Shape;106;p5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7" name="Google Shape;107;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8" name="Shape 108"/>
        <p:cNvGrpSpPr/>
        <p:nvPr/>
      </p:nvGrpSpPr>
      <p:grpSpPr>
        <a:xfrm>
          <a:off x="0" y="0"/>
          <a:ext cx="0" cy="0"/>
          <a:chOff x="0" y="0"/>
          <a:chExt cx="0" cy="0"/>
        </a:xfrm>
      </p:grpSpPr>
      <p:sp>
        <p:nvSpPr>
          <p:cNvPr id="109" name="Google Shape;109;p5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10" name="Google Shape;110;p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1" name="Shape 111"/>
        <p:cNvGrpSpPr/>
        <p:nvPr/>
      </p:nvGrpSpPr>
      <p:grpSpPr>
        <a:xfrm>
          <a:off x="0" y="0"/>
          <a:ext cx="0" cy="0"/>
          <a:chOff x="0" y="0"/>
          <a:chExt cx="0" cy="0"/>
        </a:xfrm>
      </p:grpSpPr>
      <p:sp>
        <p:nvSpPr>
          <p:cNvPr id="112" name="Google Shape;112;p5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5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14" name="Google Shape;114;p57"/>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5" name="Google Shape;115;p5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16" name="Google Shape;116;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7" name="Shape 117"/>
        <p:cNvGrpSpPr/>
        <p:nvPr/>
      </p:nvGrpSpPr>
      <p:grpSpPr>
        <a:xfrm>
          <a:off x="0" y="0"/>
          <a:ext cx="0" cy="0"/>
          <a:chOff x="0" y="0"/>
          <a:chExt cx="0" cy="0"/>
        </a:xfrm>
      </p:grpSpPr>
      <p:sp>
        <p:nvSpPr>
          <p:cNvPr id="118" name="Google Shape;118;p5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119" name="Google Shape;119;p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0" name="Shape 120"/>
        <p:cNvGrpSpPr/>
        <p:nvPr/>
      </p:nvGrpSpPr>
      <p:grpSpPr>
        <a:xfrm>
          <a:off x="0" y="0"/>
          <a:ext cx="0" cy="0"/>
          <a:chOff x="0" y="0"/>
          <a:chExt cx="0" cy="0"/>
        </a:xfrm>
      </p:grpSpPr>
      <p:sp>
        <p:nvSpPr>
          <p:cNvPr id="121" name="Google Shape;121;p5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2" name="Google Shape;122;p5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23" name="Google Shape;123;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4" name="Shape 124"/>
        <p:cNvGrpSpPr/>
        <p:nvPr/>
      </p:nvGrpSpPr>
      <p:grpSpPr>
        <a:xfrm>
          <a:off x="0" y="0"/>
          <a:ext cx="0" cy="0"/>
          <a:chOff x="0" y="0"/>
          <a:chExt cx="0" cy="0"/>
        </a:xfrm>
      </p:grpSpPr>
      <p:sp>
        <p:nvSpPr>
          <p:cNvPr id="125" name="Google Shape;125;p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Google Shape;18;p36"/>
          <p:cNvSpPr/>
          <p:nvPr/>
        </p:nvSpPr>
        <p:spPr>
          <a:xfrm>
            <a:off x="557400" y="548700"/>
            <a:ext cx="8029200" cy="4046100"/>
          </a:xfrm>
          <a:prstGeom prst="rect">
            <a:avLst/>
          </a:pr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6"/>
          <p:cNvSpPr/>
          <p:nvPr/>
        </p:nvSpPr>
        <p:spPr>
          <a:xfrm>
            <a:off x="646500" y="637500"/>
            <a:ext cx="7851000" cy="38685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6"/>
          <p:cNvSpPr txBox="1"/>
          <p:nvPr>
            <p:ph type="title"/>
          </p:nvPr>
        </p:nvSpPr>
        <p:spPr>
          <a:xfrm>
            <a:off x="1041150" y="643725"/>
            <a:ext cx="7061700" cy="699000"/>
          </a:xfrm>
          <a:prstGeom prst="rect">
            <a:avLst/>
          </a:prstGeom>
          <a:noFill/>
          <a:ln>
            <a:noFill/>
          </a:ln>
        </p:spPr>
        <p:txBody>
          <a:bodyPr anchorCtr="0" anchor="ctr" bIns="0" lIns="0" spcFirstLastPara="1" rIns="0" wrap="square" tIns="0">
            <a:noAutofit/>
          </a:bodyPr>
          <a:lstStyle>
            <a:lvl1pPr lvl="0" algn="ctr">
              <a:lnSpc>
                <a:spcPct val="90000"/>
              </a:lnSpc>
              <a:spcBef>
                <a:spcPts val="0"/>
              </a:spcBef>
              <a:spcAft>
                <a:spcPts val="0"/>
              </a:spcAft>
              <a:buSzPts val="1600"/>
              <a:buNone/>
              <a:defRPr/>
            </a:lvl1pPr>
            <a:lvl2pPr lvl="1" algn="ctr">
              <a:lnSpc>
                <a:spcPct val="90000"/>
              </a:lnSpc>
              <a:spcBef>
                <a:spcPts val="0"/>
              </a:spcBef>
              <a:spcAft>
                <a:spcPts val="0"/>
              </a:spcAft>
              <a:buSzPts val="1600"/>
              <a:buNone/>
              <a:defRPr/>
            </a:lvl2pPr>
            <a:lvl3pPr lvl="2" algn="ctr">
              <a:lnSpc>
                <a:spcPct val="90000"/>
              </a:lnSpc>
              <a:spcBef>
                <a:spcPts val="0"/>
              </a:spcBef>
              <a:spcAft>
                <a:spcPts val="0"/>
              </a:spcAft>
              <a:buSzPts val="1600"/>
              <a:buNone/>
              <a:defRPr/>
            </a:lvl3pPr>
            <a:lvl4pPr lvl="3" algn="ctr">
              <a:lnSpc>
                <a:spcPct val="90000"/>
              </a:lnSpc>
              <a:spcBef>
                <a:spcPts val="0"/>
              </a:spcBef>
              <a:spcAft>
                <a:spcPts val="0"/>
              </a:spcAft>
              <a:buSzPts val="1600"/>
              <a:buNone/>
              <a:defRPr/>
            </a:lvl4pPr>
            <a:lvl5pPr lvl="4" algn="ctr">
              <a:lnSpc>
                <a:spcPct val="90000"/>
              </a:lnSpc>
              <a:spcBef>
                <a:spcPts val="0"/>
              </a:spcBef>
              <a:spcAft>
                <a:spcPts val="0"/>
              </a:spcAft>
              <a:buSzPts val="1600"/>
              <a:buNone/>
              <a:defRPr/>
            </a:lvl5pPr>
            <a:lvl6pPr lvl="5" algn="ctr">
              <a:lnSpc>
                <a:spcPct val="90000"/>
              </a:lnSpc>
              <a:spcBef>
                <a:spcPts val="0"/>
              </a:spcBef>
              <a:spcAft>
                <a:spcPts val="0"/>
              </a:spcAft>
              <a:buSzPts val="1600"/>
              <a:buNone/>
              <a:defRPr/>
            </a:lvl6pPr>
            <a:lvl7pPr lvl="6" algn="ctr">
              <a:lnSpc>
                <a:spcPct val="90000"/>
              </a:lnSpc>
              <a:spcBef>
                <a:spcPts val="0"/>
              </a:spcBef>
              <a:spcAft>
                <a:spcPts val="0"/>
              </a:spcAft>
              <a:buSzPts val="1600"/>
              <a:buNone/>
              <a:defRPr/>
            </a:lvl7pPr>
            <a:lvl8pPr lvl="7" algn="ctr">
              <a:lnSpc>
                <a:spcPct val="90000"/>
              </a:lnSpc>
              <a:spcBef>
                <a:spcPts val="0"/>
              </a:spcBef>
              <a:spcAft>
                <a:spcPts val="0"/>
              </a:spcAft>
              <a:buSzPts val="1600"/>
              <a:buNone/>
              <a:defRPr/>
            </a:lvl8pPr>
            <a:lvl9pPr lvl="8" algn="ctr">
              <a:lnSpc>
                <a:spcPct val="90000"/>
              </a:lnSpc>
              <a:spcBef>
                <a:spcPts val="0"/>
              </a:spcBef>
              <a:spcAft>
                <a:spcPts val="0"/>
              </a:spcAft>
              <a:buSzPts val="1600"/>
              <a:buNone/>
              <a:defRPr/>
            </a:lvl9pPr>
          </a:lstStyle>
          <a:p/>
        </p:txBody>
      </p:sp>
      <p:sp>
        <p:nvSpPr>
          <p:cNvPr id="21" name="Google Shape;21;p36"/>
          <p:cNvSpPr txBox="1"/>
          <p:nvPr>
            <p:ph idx="1" type="body"/>
          </p:nvPr>
        </p:nvSpPr>
        <p:spPr>
          <a:xfrm>
            <a:off x="1041075" y="1342825"/>
            <a:ext cx="7061700" cy="2828100"/>
          </a:xfrm>
          <a:prstGeom prst="rect">
            <a:avLst/>
          </a:prstGeom>
          <a:noFill/>
          <a:ln>
            <a:noFill/>
          </a:ln>
        </p:spPr>
        <p:txBody>
          <a:bodyPr anchorCtr="0" anchor="t" bIns="0" lIns="0" spcFirstLastPara="1" rIns="0" wrap="square" tIns="0">
            <a:noAutofit/>
          </a:bodyPr>
          <a:lstStyle>
            <a:lvl1pPr indent="-368300" lvl="0" marL="457200" algn="l">
              <a:lnSpc>
                <a:spcPct val="115000"/>
              </a:lnSpc>
              <a:spcBef>
                <a:spcPts val="0"/>
              </a:spcBef>
              <a:spcAft>
                <a:spcPts val="0"/>
              </a:spcAft>
              <a:buSzPts val="2200"/>
              <a:buChar char="▫"/>
              <a:defRPr/>
            </a:lvl1pPr>
            <a:lvl2pPr indent="-368300" lvl="1" marL="914400" algn="l">
              <a:lnSpc>
                <a:spcPct val="115000"/>
              </a:lnSpc>
              <a:spcBef>
                <a:spcPts val="800"/>
              </a:spcBef>
              <a:spcAft>
                <a:spcPts val="0"/>
              </a:spcAft>
              <a:buSzPts val="2200"/>
              <a:buChar char="⬝"/>
              <a:defRPr/>
            </a:lvl2pPr>
            <a:lvl3pPr indent="-368300" lvl="2" marL="1371600" algn="l">
              <a:lnSpc>
                <a:spcPct val="115000"/>
              </a:lnSpc>
              <a:spcBef>
                <a:spcPts val="800"/>
              </a:spcBef>
              <a:spcAft>
                <a:spcPts val="0"/>
              </a:spcAft>
              <a:buSzPts val="2200"/>
              <a:buChar char="⬝"/>
              <a:defRPr/>
            </a:lvl3pPr>
            <a:lvl4pPr indent="-368300" lvl="3" marL="1828800" algn="l">
              <a:lnSpc>
                <a:spcPct val="115000"/>
              </a:lnSpc>
              <a:spcBef>
                <a:spcPts val="800"/>
              </a:spcBef>
              <a:spcAft>
                <a:spcPts val="0"/>
              </a:spcAft>
              <a:buSzPts val="2200"/>
              <a:buChar char="●"/>
              <a:defRPr/>
            </a:lvl4pPr>
            <a:lvl5pPr indent="-368300" lvl="4" marL="2286000" algn="l">
              <a:lnSpc>
                <a:spcPct val="115000"/>
              </a:lnSpc>
              <a:spcBef>
                <a:spcPts val="800"/>
              </a:spcBef>
              <a:spcAft>
                <a:spcPts val="0"/>
              </a:spcAft>
              <a:buSzPts val="2200"/>
              <a:buChar char="○"/>
              <a:defRPr/>
            </a:lvl5pPr>
            <a:lvl6pPr indent="-368300" lvl="5" marL="2743200" algn="l">
              <a:lnSpc>
                <a:spcPct val="115000"/>
              </a:lnSpc>
              <a:spcBef>
                <a:spcPts val="800"/>
              </a:spcBef>
              <a:spcAft>
                <a:spcPts val="0"/>
              </a:spcAft>
              <a:buSzPts val="2200"/>
              <a:buChar char="■"/>
              <a:defRPr/>
            </a:lvl6pPr>
            <a:lvl7pPr indent="-368300" lvl="6" marL="3200400" algn="l">
              <a:lnSpc>
                <a:spcPct val="115000"/>
              </a:lnSpc>
              <a:spcBef>
                <a:spcPts val="800"/>
              </a:spcBef>
              <a:spcAft>
                <a:spcPts val="0"/>
              </a:spcAft>
              <a:buSzPts val="2200"/>
              <a:buChar char="●"/>
              <a:defRPr/>
            </a:lvl7pPr>
            <a:lvl8pPr indent="-368300" lvl="7" marL="3657600" algn="l">
              <a:lnSpc>
                <a:spcPct val="115000"/>
              </a:lnSpc>
              <a:spcBef>
                <a:spcPts val="800"/>
              </a:spcBef>
              <a:spcAft>
                <a:spcPts val="0"/>
              </a:spcAft>
              <a:buSzPts val="2200"/>
              <a:buChar char="○"/>
              <a:defRPr/>
            </a:lvl8pPr>
            <a:lvl9pPr indent="-368300" lvl="8" marL="4114800" algn="l">
              <a:lnSpc>
                <a:spcPct val="115000"/>
              </a:lnSpc>
              <a:spcBef>
                <a:spcPts val="800"/>
              </a:spcBef>
              <a:spcAft>
                <a:spcPts val="800"/>
              </a:spcAft>
              <a:buSzPts val="2200"/>
              <a:buChar char="■"/>
              <a:defRPr/>
            </a:lvl9pPr>
          </a:lstStyle>
          <a:p/>
        </p:txBody>
      </p:sp>
      <p:sp>
        <p:nvSpPr>
          <p:cNvPr id="22" name="Google Shape;22;p36"/>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3" name="Shape 23"/>
        <p:cNvGrpSpPr/>
        <p:nvPr/>
      </p:nvGrpSpPr>
      <p:grpSpPr>
        <a:xfrm>
          <a:off x="0" y="0"/>
          <a:ext cx="0" cy="0"/>
          <a:chOff x="0" y="0"/>
          <a:chExt cx="0" cy="0"/>
        </a:xfrm>
      </p:grpSpPr>
      <p:sp>
        <p:nvSpPr>
          <p:cNvPr id="24" name="Google Shape;24;p37"/>
          <p:cNvSpPr/>
          <p:nvPr/>
        </p:nvSpPr>
        <p:spPr>
          <a:xfrm>
            <a:off x="557400" y="548700"/>
            <a:ext cx="8029200" cy="4046100"/>
          </a:xfrm>
          <a:prstGeom prst="rect">
            <a:avLst/>
          </a:pr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7"/>
          <p:cNvSpPr/>
          <p:nvPr/>
        </p:nvSpPr>
        <p:spPr>
          <a:xfrm>
            <a:off x="646500" y="637500"/>
            <a:ext cx="7851000" cy="38685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37"/>
          <p:cNvSpPr txBox="1"/>
          <p:nvPr>
            <p:ph type="title"/>
          </p:nvPr>
        </p:nvSpPr>
        <p:spPr>
          <a:xfrm>
            <a:off x="1041075" y="643725"/>
            <a:ext cx="7061700" cy="699000"/>
          </a:xfrm>
          <a:prstGeom prst="rect">
            <a:avLst/>
          </a:prstGeom>
          <a:noFill/>
          <a:ln>
            <a:noFill/>
          </a:ln>
        </p:spPr>
        <p:txBody>
          <a:bodyPr anchorCtr="0" anchor="ctr" bIns="0" lIns="0" spcFirstLastPara="1" rIns="0" wrap="square" tIns="0">
            <a:noAutofit/>
          </a:bodyPr>
          <a:lstStyle>
            <a:lvl1pPr lvl="0" algn="ctr">
              <a:lnSpc>
                <a:spcPct val="90000"/>
              </a:lnSpc>
              <a:spcBef>
                <a:spcPts val="0"/>
              </a:spcBef>
              <a:spcAft>
                <a:spcPts val="0"/>
              </a:spcAft>
              <a:buSzPts val="1600"/>
              <a:buNone/>
              <a:defRPr/>
            </a:lvl1pPr>
            <a:lvl2pPr lvl="1" algn="ctr">
              <a:lnSpc>
                <a:spcPct val="90000"/>
              </a:lnSpc>
              <a:spcBef>
                <a:spcPts val="0"/>
              </a:spcBef>
              <a:spcAft>
                <a:spcPts val="0"/>
              </a:spcAft>
              <a:buSzPts val="1600"/>
              <a:buNone/>
              <a:defRPr/>
            </a:lvl2pPr>
            <a:lvl3pPr lvl="2" algn="ctr">
              <a:lnSpc>
                <a:spcPct val="90000"/>
              </a:lnSpc>
              <a:spcBef>
                <a:spcPts val="0"/>
              </a:spcBef>
              <a:spcAft>
                <a:spcPts val="0"/>
              </a:spcAft>
              <a:buSzPts val="1600"/>
              <a:buNone/>
              <a:defRPr/>
            </a:lvl3pPr>
            <a:lvl4pPr lvl="3" algn="ctr">
              <a:lnSpc>
                <a:spcPct val="90000"/>
              </a:lnSpc>
              <a:spcBef>
                <a:spcPts val="0"/>
              </a:spcBef>
              <a:spcAft>
                <a:spcPts val="0"/>
              </a:spcAft>
              <a:buSzPts val="1600"/>
              <a:buNone/>
              <a:defRPr/>
            </a:lvl4pPr>
            <a:lvl5pPr lvl="4" algn="ctr">
              <a:lnSpc>
                <a:spcPct val="90000"/>
              </a:lnSpc>
              <a:spcBef>
                <a:spcPts val="0"/>
              </a:spcBef>
              <a:spcAft>
                <a:spcPts val="0"/>
              </a:spcAft>
              <a:buSzPts val="1600"/>
              <a:buNone/>
              <a:defRPr/>
            </a:lvl5pPr>
            <a:lvl6pPr lvl="5" algn="ctr">
              <a:lnSpc>
                <a:spcPct val="90000"/>
              </a:lnSpc>
              <a:spcBef>
                <a:spcPts val="0"/>
              </a:spcBef>
              <a:spcAft>
                <a:spcPts val="0"/>
              </a:spcAft>
              <a:buSzPts val="1600"/>
              <a:buNone/>
              <a:defRPr/>
            </a:lvl6pPr>
            <a:lvl7pPr lvl="6" algn="ctr">
              <a:lnSpc>
                <a:spcPct val="90000"/>
              </a:lnSpc>
              <a:spcBef>
                <a:spcPts val="0"/>
              </a:spcBef>
              <a:spcAft>
                <a:spcPts val="0"/>
              </a:spcAft>
              <a:buSzPts val="1600"/>
              <a:buNone/>
              <a:defRPr/>
            </a:lvl7pPr>
            <a:lvl8pPr lvl="7" algn="ctr">
              <a:lnSpc>
                <a:spcPct val="90000"/>
              </a:lnSpc>
              <a:spcBef>
                <a:spcPts val="0"/>
              </a:spcBef>
              <a:spcAft>
                <a:spcPts val="0"/>
              </a:spcAft>
              <a:buSzPts val="1600"/>
              <a:buNone/>
              <a:defRPr/>
            </a:lvl8pPr>
            <a:lvl9pPr lvl="8" algn="ctr">
              <a:lnSpc>
                <a:spcPct val="90000"/>
              </a:lnSpc>
              <a:spcBef>
                <a:spcPts val="0"/>
              </a:spcBef>
              <a:spcAft>
                <a:spcPts val="0"/>
              </a:spcAft>
              <a:buSzPts val="1600"/>
              <a:buNone/>
              <a:defRPr/>
            </a:lvl9pPr>
          </a:lstStyle>
          <a:p/>
        </p:txBody>
      </p:sp>
      <p:sp>
        <p:nvSpPr>
          <p:cNvPr id="27" name="Google Shape;27;p37"/>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38"/>
          <p:cNvSpPr/>
          <p:nvPr/>
        </p:nvSpPr>
        <p:spPr>
          <a:xfrm>
            <a:off x="557400" y="548700"/>
            <a:ext cx="8029200" cy="4046100"/>
          </a:xfrm>
          <a:prstGeom prst="rect">
            <a:avLst/>
          </a:pr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38"/>
          <p:cNvSpPr/>
          <p:nvPr/>
        </p:nvSpPr>
        <p:spPr>
          <a:xfrm>
            <a:off x="646500" y="637500"/>
            <a:ext cx="7851000" cy="38685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38"/>
          <p:cNvSpPr txBox="1"/>
          <p:nvPr>
            <p:ph type="title"/>
          </p:nvPr>
        </p:nvSpPr>
        <p:spPr>
          <a:xfrm>
            <a:off x="1041075" y="643725"/>
            <a:ext cx="7061700" cy="699000"/>
          </a:xfrm>
          <a:prstGeom prst="rect">
            <a:avLst/>
          </a:prstGeom>
          <a:noFill/>
          <a:ln>
            <a:noFill/>
          </a:ln>
        </p:spPr>
        <p:txBody>
          <a:bodyPr anchorCtr="0" anchor="ctr" bIns="0" lIns="0" spcFirstLastPara="1" rIns="0" wrap="square" tIns="0">
            <a:noAutofit/>
          </a:bodyPr>
          <a:lstStyle>
            <a:lvl1pPr lvl="0" algn="ctr">
              <a:lnSpc>
                <a:spcPct val="90000"/>
              </a:lnSpc>
              <a:spcBef>
                <a:spcPts val="0"/>
              </a:spcBef>
              <a:spcAft>
                <a:spcPts val="0"/>
              </a:spcAft>
              <a:buSzPts val="1600"/>
              <a:buNone/>
              <a:defRPr/>
            </a:lvl1pPr>
            <a:lvl2pPr lvl="1" algn="ctr">
              <a:lnSpc>
                <a:spcPct val="90000"/>
              </a:lnSpc>
              <a:spcBef>
                <a:spcPts val="0"/>
              </a:spcBef>
              <a:spcAft>
                <a:spcPts val="0"/>
              </a:spcAft>
              <a:buSzPts val="1600"/>
              <a:buNone/>
              <a:defRPr/>
            </a:lvl2pPr>
            <a:lvl3pPr lvl="2" algn="ctr">
              <a:lnSpc>
                <a:spcPct val="90000"/>
              </a:lnSpc>
              <a:spcBef>
                <a:spcPts val="0"/>
              </a:spcBef>
              <a:spcAft>
                <a:spcPts val="0"/>
              </a:spcAft>
              <a:buSzPts val="1600"/>
              <a:buNone/>
              <a:defRPr/>
            </a:lvl3pPr>
            <a:lvl4pPr lvl="3" algn="ctr">
              <a:lnSpc>
                <a:spcPct val="90000"/>
              </a:lnSpc>
              <a:spcBef>
                <a:spcPts val="0"/>
              </a:spcBef>
              <a:spcAft>
                <a:spcPts val="0"/>
              </a:spcAft>
              <a:buSzPts val="1600"/>
              <a:buNone/>
              <a:defRPr/>
            </a:lvl4pPr>
            <a:lvl5pPr lvl="4" algn="ctr">
              <a:lnSpc>
                <a:spcPct val="90000"/>
              </a:lnSpc>
              <a:spcBef>
                <a:spcPts val="0"/>
              </a:spcBef>
              <a:spcAft>
                <a:spcPts val="0"/>
              </a:spcAft>
              <a:buSzPts val="1600"/>
              <a:buNone/>
              <a:defRPr/>
            </a:lvl5pPr>
            <a:lvl6pPr lvl="5" algn="ctr">
              <a:lnSpc>
                <a:spcPct val="90000"/>
              </a:lnSpc>
              <a:spcBef>
                <a:spcPts val="0"/>
              </a:spcBef>
              <a:spcAft>
                <a:spcPts val="0"/>
              </a:spcAft>
              <a:buSzPts val="1600"/>
              <a:buNone/>
              <a:defRPr/>
            </a:lvl6pPr>
            <a:lvl7pPr lvl="6" algn="ctr">
              <a:lnSpc>
                <a:spcPct val="90000"/>
              </a:lnSpc>
              <a:spcBef>
                <a:spcPts val="0"/>
              </a:spcBef>
              <a:spcAft>
                <a:spcPts val="0"/>
              </a:spcAft>
              <a:buSzPts val="1600"/>
              <a:buNone/>
              <a:defRPr/>
            </a:lvl7pPr>
            <a:lvl8pPr lvl="7" algn="ctr">
              <a:lnSpc>
                <a:spcPct val="90000"/>
              </a:lnSpc>
              <a:spcBef>
                <a:spcPts val="0"/>
              </a:spcBef>
              <a:spcAft>
                <a:spcPts val="0"/>
              </a:spcAft>
              <a:buSzPts val="1600"/>
              <a:buNone/>
              <a:defRPr/>
            </a:lvl8pPr>
            <a:lvl9pPr lvl="8" algn="ctr">
              <a:lnSpc>
                <a:spcPct val="90000"/>
              </a:lnSpc>
              <a:spcBef>
                <a:spcPts val="0"/>
              </a:spcBef>
              <a:spcAft>
                <a:spcPts val="0"/>
              </a:spcAft>
              <a:buSzPts val="1600"/>
              <a:buNone/>
              <a:defRPr/>
            </a:lvl9pPr>
          </a:lstStyle>
          <a:p/>
        </p:txBody>
      </p:sp>
      <p:sp>
        <p:nvSpPr>
          <p:cNvPr id="32" name="Google Shape;32;p38"/>
          <p:cNvSpPr txBox="1"/>
          <p:nvPr>
            <p:ph idx="1" type="body"/>
          </p:nvPr>
        </p:nvSpPr>
        <p:spPr>
          <a:xfrm>
            <a:off x="1041075" y="1342725"/>
            <a:ext cx="2199900" cy="2786700"/>
          </a:xfrm>
          <a:prstGeom prst="rect">
            <a:avLst/>
          </a:prstGeom>
          <a:noFill/>
          <a:ln>
            <a:noFill/>
          </a:ln>
        </p:spPr>
        <p:txBody>
          <a:bodyPr anchorCtr="0" anchor="t" bIns="0" lIns="0" spcFirstLastPara="1" rIns="0" wrap="square" tIns="0">
            <a:noAutofit/>
          </a:bodyPr>
          <a:lstStyle>
            <a:lvl1pPr indent="-342900" lvl="0" marL="457200" algn="l">
              <a:lnSpc>
                <a:spcPct val="115000"/>
              </a:lnSpc>
              <a:spcBef>
                <a:spcPts val="0"/>
              </a:spcBef>
              <a:spcAft>
                <a:spcPts val="0"/>
              </a:spcAft>
              <a:buSzPts val="1800"/>
              <a:buChar char="▫"/>
              <a:defRPr sz="1800"/>
            </a:lvl1pPr>
            <a:lvl2pPr indent="-342900" lvl="1" marL="914400" algn="l">
              <a:lnSpc>
                <a:spcPct val="115000"/>
              </a:lnSpc>
              <a:spcBef>
                <a:spcPts val="800"/>
              </a:spcBef>
              <a:spcAft>
                <a:spcPts val="0"/>
              </a:spcAft>
              <a:buSzPts val="1800"/>
              <a:buChar char="⬝"/>
              <a:defRPr sz="1800"/>
            </a:lvl2pPr>
            <a:lvl3pPr indent="-342900" lvl="2" marL="1371600" algn="l">
              <a:lnSpc>
                <a:spcPct val="115000"/>
              </a:lnSpc>
              <a:spcBef>
                <a:spcPts val="800"/>
              </a:spcBef>
              <a:spcAft>
                <a:spcPts val="0"/>
              </a:spcAft>
              <a:buSzPts val="1800"/>
              <a:buChar char="⬝"/>
              <a:defRPr sz="1800"/>
            </a:lvl3pPr>
            <a:lvl4pPr indent="-342900" lvl="3" marL="1828800" algn="l">
              <a:lnSpc>
                <a:spcPct val="115000"/>
              </a:lnSpc>
              <a:spcBef>
                <a:spcPts val="800"/>
              </a:spcBef>
              <a:spcAft>
                <a:spcPts val="0"/>
              </a:spcAft>
              <a:buSzPts val="1800"/>
              <a:buChar char="●"/>
              <a:defRPr sz="1800"/>
            </a:lvl4pPr>
            <a:lvl5pPr indent="-342900" lvl="4" marL="2286000" algn="l">
              <a:lnSpc>
                <a:spcPct val="115000"/>
              </a:lnSpc>
              <a:spcBef>
                <a:spcPts val="800"/>
              </a:spcBef>
              <a:spcAft>
                <a:spcPts val="0"/>
              </a:spcAft>
              <a:buSzPts val="1800"/>
              <a:buChar char="○"/>
              <a:defRPr sz="1800"/>
            </a:lvl5pPr>
            <a:lvl6pPr indent="-342900" lvl="5" marL="2743200" algn="l">
              <a:lnSpc>
                <a:spcPct val="115000"/>
              </a:lnSpc>
              <a:spcBef>
                <a:spcPts val="800"/>
              </a:spcBef>
              <a:spcAft>
                <a:spcPts val="0"/>
              </a:spcAft>
              <a:buSzPts val="1800"/>
              <a:buChar char="■"/>
              <a:defRPr sz="1800"/>
            </a:lvl6pPr>
            <a:lvl7pPr indent="-342900" lvl="6" marL="3200400" algn="l">
              <a:lnSpc>
                <a:spcPct val="115000"/>
              </a:lnSpc>
              <a:spcBef>
                <a:spcPts val="800"/>
              </a:spcBef>
              <a:spcAft>
                <a:spcPts val="0"/>
              </a:spcAft>
              <a:buSzPts val="1800"/>
              <a:buChar char="●"/>
              <a:defRPr sz="1800"/>
            </a:lvl7pPr>
            <a:lvl8pPr indent="-342900" lvl="7" marL="3657600" algn="l">
              <a:lnSpc>
                <a:spcPct val="115000"/>
              </a:lnSpc>
              <a:spcBef>
                <a:spcPts val="800"/>
              </a:spcBef>
              <a:spcAft>
                <a:spcPts val="0"/>
              </a:spcAft>
              <a:buSzPts val="1800"/>
              <a:buChar char="○"/>
              <a:defRPr sz="1800"/>
            </a:lvl8pPr>
            <a:lvl9pPr indent="-342900" lvl="8" marL="4114800" algn="l">
              <a:lnSpc>
                <a:spcPct val="115000"/>
              </a:lnSpc>
              <a:spcBef>
                <a:spcPts val="800"/>
              </a:spcBef>
              <a:spcAft>
                <a:spcPts val="800"/>
              </a:spcAft>
              <a:buSzPts val="1800"/>
              <a:buChar char="■"/>
              <a:defRPr sz="1800"/>
            </a:lvl9pPr>
          </a:lstStyle>
          <a:p/>
        </p:txBody>
      </p:sp>
      <p:sp>
        <p:nvSpPr>
          <p:cNvPr id="33" name="Google Shape;33;p38"/>
          <p:cNvSpPr txBox="1"/>
          <p:nvPr>
            <p:ph idx="2" type="body"/>
          </p:nvPr>
        </p:nvSpPr>
        <p:spPr>
          <a:xfrm>
            <a:off x="3472073" y="1342725"/>
            <a:ext cx="2199900" cy="2786700"/>
          </a:xfrm>
          <a:prstGeom prst="rect">
            <a:avLst/>
          </a:prstGeom>
          <a:noFill/>
          <a:ln>
            <a:noFill/>
          </a:ln>
        </p:spPr>
        <p:txBody>
          <a:bodyPr anchorCtr="0" anchor="t" bIns="0" lIns="0" spcFirstLastPara="1" rIns="0" wrap="square" tIns="0">
            <a:noAutofit/>
          </a:bodyPr>
          <a:lstStyle>
            <a:lvl1pPr indent="-342900" lvl="0" marL="457200" algn="l">
              <a:lnSpc>
                <a:spcPct val="115000"/>
              </a:lnSpc>
              <a:spcBef>
                <a:spcPts val="0"/>
              </a:spcBef>
              <a:spcAft>
                <a:spcPts val="0"/>
              </a:spcAft>
              <a:buSzPts val="1800"/>
              <a:buChar char="▫"/>
              <a:defRPr sz="1800"/>
            </a:lvl1pPr>
            <a:lvl2pPr indent="-342900" lvl="1" marL="914400" algn="l">
              <a:lnSpc>
                <a:spcPct val="115000"/>
              </a:lnSpc>
              <a:spcBef>
                <a:spcPts val="800"/>
              </a:spcBef>
              <a:spcAft>
                <a:spcPts val="0"/>
              </a:spcAft>
              <a:buSzPts val="1800"/>
              <a:buChar char="⬝"/>
              <a:defRPr sz="1800"/>
            </a:lvl2pPr>
            <a:lvl3pPr indent="-342900" lvl="2" marL="1371600" algn="l">
              <a:lnSpc>
                <a:spcPct val="115000"/>
              </a:lnSpc>
              <a:spcBef>
                <a:spcPts val="800"/>
              </a:spcBef>
              <a:spcAft>
                <a:spcPts val="0"/>
              </a:spcAft>
              <a:buSzPts val="1800"/>
              <a:buChar char="⬝"/>
              <a:defRPr sz="1800"/>
            </a:lvl3pPr>
            <a:lvl4pPr indent="-342900" lvl="3" marL="1828800" algn="l">
              <a:lnSpc>
                <a:spcPct val="115000"/>
              </a:lnSpc>
              <a:spcBef>
                <a:spcPts val="800"/>
              </a:spcBef>
              <a:spcAft>
                <a:spcPts val="0"/>
              </a:spcAft>
              <a:buSzPts val="1800"/>
              <a:buChar char="●"/>
              <a:defRPr sz="1800"/>
            </a:lvl4pPr>
            <a:lvl5pPr indent="-342900" lvl="4" marL="2286000" algn="l">
              <a:lnSpc>
                <a:spcPct val="115000"/>
              </a:lnSpc>
              <a:spcBef>
                <a:spcPts val="800"/>
              </a:spcBef>
              <a:spcAft>
                <a:spcPts val="0"/>
              </a:spcAft>
              <a:buSzPts val="1800"/>
              <a:buChar char="○"/>
              <a:defRPr sz="1800"/>
            </a:lvl5pPr>
            <a:lvl6pPr indent="-342900" lvl="5" marL="2743200" algn="l">
              <a:lnSpc>
                <a:spcPct val="115000"/>
              </a:lnSpc>
              <a:spcBef>
                <a:spcPts val="800"/>
              </a:spcBef>
              <a:spcAft>
                <a:spcPts val="0"/>
              </a:spcAft>
              <a:buSzPts val="1800"/>
              <a:buChar char="■"/>
              <a:defRPr sz="1800"/>
            </a:lvl6pPr>
            <a:lvl7pPr indent="-342900" lvl="6" marL="3200400" algn="l">
              <a:lnSpc>
                <a:spcPct val="115000"/>
              </a:lnSpc>
              <a:spcBef>
                <a:spcPts val="800"/>
              </a:spcBef>
              <a:spcAft>
                <a:spcPts val="0"/>
              </a:spcAft>
              <a:buSzPts val="1800"/>
              <a:buChar char="●"/>
              <a:defRPr sz="1800"/>
            </a:lvl7pPr>
            <a:lvl8pPr indent="-342900" lvl="7" marL="3657600" algn="l">
              <a:lnSpc>
                <a:spcPct val="115000"/>
              </a:lnSpc>
              <a:spcBef>
                <a:spcPts val="800"/>
              </a:spcBef>
              <a:spcAft>
                <a:spcPts val="0"/>
              </a:spcAft>
              <a:buSzPts val="1800"/>
              <a:buChar char="○"/>
              <a:defRPr sz="1800"/>
            </a:lvl8pPr>
            <a:lvl9pPr indent="-342900" lvl="8" marL="4114800" algn="l">
              <a:lnSpc>
                <a:spcPct val="115000"/>
              </a:lnSpc>
              <a:spcBef>
                <a:spcPts val="800"/>
              </a:spcBef>
              <a:spcAft>
                <a:spcPts val="800"/>
              </a:spcAft>
              <a:buSzPts val="1800"/>
              <a:buChar char="■"/>
              <a:defRPr sz="1800"/>
            </a:lvl9pPr>
          </a:lstStyle>
          <a:p/>
        </p:txBody>
      </p:sp>
      <p:sp>
        <p:nvSpPr>
          <p:cNvPr id="34" name="Google Shape;34;p38"/>
          <p:cNvSpPr txBox="1"/>
          <p:nvPr>
            <p:ph idx="3" type="body"/>
          </p:nvPr>
        </p:nvSpPr>
        <p:spPr>
          <a:xfrm>
            <a:off x="5903071" y="1342725"/>
            <a:ext cx="2199900" cy="2786700"/>
          </a:xfrm>
          <a:prstGeom prst="rect">
            <a:avLst/>
          </a:prstGeom>
          <a:noFill/>
          <a:ln>
            <a:noFill/>
          </a:ln>
        </p:spPr>
        <p:txBody>
          <a:bodyPr anchorCtr="0" anchor="t" bIns="0" lIns="0" spcFirstLastPara="1" rIns="0" wrap="square" tIns="0">
            <a:noAutofit/>
          </a:bodyPr>
          <a:lstStyle>
            <a:lvl1pPr indent="-342900" lvl="0" marL="457200" algn="l">
              <a:lnSpc>
                <a:spcPct val="115000"/>
              </a:lnSpc>
              <a:spcBef>
                <a:spcPts val="0"/>
              </a:spcBef>
              <a:spcAft>
                <a:spcPts val="0"/>
              </a:spcAft>
              <a:buSzPts val="1800"/>
              <a:buChar char="▫"/>
              <a:defRPr sz="1800"/>
            </a:lvl1pPr>
            <a:lvl2pPr indent="-342900" lvl="1" marL="914400" algn="l">
              <a:lnSpc>
                <a:spcPct val="115000"/>
              </a:lnSpc>
              <a:spcBef>
                <a:spcPts val="800"/>
              </a:spcBef>
              <a:spcAft>
                <a:spcPts val="0"/>
              </a:spcAft>
              <a:buSzPts val="1800"/>
              <a:buChar char="⬝"/>
              <a:defRPr sz="1800"/>
            </a:lvl2pPr>
            <a:lvl3pPr indent="-342900" lvl="2" marL="1371600" algn="l">
              <a:lnSpc>
                <a:spcPct val="115000"/>
              </a:lnSpc>
              <a:spcBef>
                <a:spcPts val="800"/>
              </a:spcBef>
              <a:spcAft>
                <a:spcPts val="0"/>
              </a:spcAft>
              <a:buSzPts val="1800"/>
              <a:buChar char="⬝"/>
              <a:defRPr sz="1800"/>
            </a:lvl3pPr>
            <a:lvl4pPr indent="-342900" lvl="3" marL="1828800" algn="l">
              <a:lnSpc>
                <a:spcPct val="115000"/>
              </a:lnSpc>
              <a:spcBef>
                <a:spcPts val="800"/>
              </a:spcBef>
              <a:spcAft>
                <a:spcPts val="0"/>
              </a:spcAft>
              <a:buSzPts val="1800"/>
              <a:buChar char="●"/>
              <a:defRPr sz="1800"/>
            </a:lvl4pPr>
            <a:lvl5pPr indent="-342900" lvl="4" marL="2286000" algn="l">
              <a:lnSpc>
                <a:spcPct val="115000"/>
              </a:lnSpc>
              <a:spcBef>
                <a:spcPts val="800"/>
              </a:spcBef>
              <a:spcAft>
                <a:spcPts val="0"/>
              </a:spcAft>
              <a:buSzPts val="1800"/>
              <a:buChar char="○"/>
              <a:defRPr sz="1800"/>
            </a:lvl5pPr>
            <a:lvl6pPr indent="-342900" lvl="5" marL="2743200" algn="l">
              <a:lnSpc>
                <a:spcPct val="115000"/>
              </a:lnSpc>
              <a:spcBef>
                <a:spcPts val="800"/>
              </a:spcBef>
              <a:spcAft>
                <a:spcPts val="0"/>
              </a:spcAft>
              <a:buSzPts val="1800"/>
              <a:buChar char="■"/>
              <a:defRPr sz="1800"/>
            </a:lvl6pPr>
            <a:lvl7pPr indent="-342900" lvl="6" marL="3200400" algn="l">
              <a:lnSpc>
                <a:spcPct val="115000"/>
              </a:lnSpc>
              <a:spcBef>
                <a:spcPts val="800"/>
              </a:spcBef>
              <a:spcAft>
                <a:spcPts val="0"/>
              </a:spcAft>
              <a:buSzPts val="1800"/>
              <a:buChar char="●"/>
              <a:defRPr sz="1800"/>
            </a:lvl7pPr>
            <a:lvl8pPr indent="-342900" lvl="7" marL="3657600" algn="l">
              <a:lnSpc>
                <a:spcPct val="115000"/>
              </a:lnSpc>
              <a:spcBef>
                <a:spcPts val="800"/>
              </a:spcBef>
              <a:spcAft>
                <a:spcPts val="0"/>
              </a:spcAft>
              <a:buSzPts val="1800"/>
              <a:buChar char="○"/>
              <a:defRPr sz="1800"/>
            </a:lvl8pPr>
            <a:lvl9pPr indent="-342900" lvl="8" marL="4114800" algn="l">
              <a:lnSpc>
                <a:spcPct val="115000"/>
              </a:lnSpc>
              <a:spcBef>
                <a:spcPts val="800"/>
              </a:spcBef>
              <a:spcAft>
                <a:spcPts val="800"/>
              </a:spcAft>
              <a:buSzPts val="1800"/>
              <a:buChar char="■"/>
              <a:defRPr sz="1800"/>
            </a:lvl9pPr>
          </a:lstStyle>
          <a:p/>
        </p:txBody>
      </p:sp>
      <p:sp>
        <p:nvSpPr>
          <p:cNvPr id="35" name="Google Shape;35;p38"/>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36" name="Shape 36"/>
        <p:cNvGrpSpPr/>
        <p:nvPr/>
      </p:nvGrpSpPr>
      <p:grpSpPr>
        <a:xfrm>
          <a:off x="0" y="0"/>
          <a:ext cx="0" cy="0"/>
          <a:chOff x="0" y="0"/>
          <a:chExt cx="0" cy="0"/>
        </a:xfrm>
      </p:grpSpPr>
      <p:sp>
        <p:nvSpPr>
          <p:cNvPr id="37" name="Google Shape;37;p39"/>
          <p:cNvSpPr/>
          <p:nvPr/>
        </p:nvSpPr>
        <p:spPr>
          <a:xfrm>
            <a:off x="2551200" y="1023700"/>
            <a:ext cx="4041600" cy="3096000"/>
          </a:xfrm>
          <a:prstGeom prst="rect">
            <a:avLst/>
          </a:pr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39"/>
          <p:cNvSpPr/>
          <p:nvPr/>
        </p:nvSpPr>
        <p:spPr>
          <a:xfrm>
            <a:off x="2644575" y="1115800"/>
            <a:ext cx="3840600" cy="29022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39"/>
          <p:cNvSpPr txBox="1"/>
          <p:nvPr>
            <p:ph type="ctrTitle"/>
          </p:nvPr>
        </p:nvSpPr>
        <p:spPr>
          <a:xfrm>
            <a:off x="2854250" y="1115800"/>
            <a:ext cx="3435600" cy="2902200"/>
          </a:xfrm>
          <a:prstGeom prst="rect">
            <a:avLst/>
          </a:prstGeom>
          <a:noFill/>
          <a:ln>
            <a:noFill/>
          </a:ln>
        </p:spPr>
        <p:txBody>
          <a:bodyPr anchorCtr="0" anchor="ctr" bIns="0" lIns="0" spcFirstLastPara="1" rIns="0" wrap="square" tIns="0">
            <a:noAutofit/>
          </a:bodyPr>
          <a:lstStyle>
            <a:lvl1pPr lvl="0"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1pPr>
            <a:lvl2pPr lvl="1"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2pPr>
            <a:lvl3pPr lvl="2"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3pPr>
            <a:lvl4pPr lvl="3"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4pPr>
            <a:lvl5pPr lvl="4"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5pPr>
            <a:lvl6pPr lvl="5"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6pPr>
            <a:lvl7pPr lvl="6"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7pPr>
            <a:lvl8pPr lvl="7"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8pPr>
            <a:lvl9pPr lvl="8" algn="ctr">
              <a:lnSpc>
                <a:spcPct val="150000"/>
              </a:lnSpc>
              <a:spcBef>
                <a:spcPts val="0"/>
              </a:spcBef>
              <a:spcAft>
                <a:spcPts val="0"/>
              </a:spcAft>
              <a:buSzPts val="3000"/>
              <a:buFont typeface="Montserrat Light"/>
              <a:buNone/>
              <a:defRPr sz="3000">
                <a:latin typeface="Montserrat Light"/>
                <a:ea typeface="Montserrat Light"/>
                <a:cs typeface="Montserrat Light"/>
                <a:sym typeface="Montserrat Ligh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42"/>
          <p:cNvSpPr/>
          <p:nvPr/>
        </p:nvSpPr>
        <p:spPr>
          <a:xfrm>
            <a:off x="2551200" y="1023700"/>
            <a:ext cx="4041600" cy="3096000"/>
          </a:xfrm>
          <a:prstGeom prst="rect">
            <a:avLst/>
          </a:pr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42"/>
          <p:cNvSpPr/>
          <p:nvPr/>
        </p:nvSpPr>
        <p:spPr>
          <a:xfrm>
            <a:off x="2644575" y="1115800"/>
            <a:ext cx="3840600" cy="29022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42"/>
          <p:cNvSpPr txBox="1"/>
          <p:nvPr>
            <p:ph type="ctrTitle"/>
          </p:nvPr>
        </p:nvSpPr>
        <p:spPr>
          <a:xfrm>
            <a:off x="2828225" y="1834888"/>
            <a:ext cx="3487500" cy="831300"/>
          </a:xfrm>
          <a:prstGeom prst="rect">
            <a:avLst/>
          </a:prstGeom>
          <a:noFill/>
          <a:ln>
            <a:noFill/>
          </a:ln>
        </p:spPr>
        <p:txBody>
          <a:bodyPr anchorCtr="0" anchor="b" bIns="0" lIns="0" spcFirstLastPara="1" rIns="0" wrap="square" tIns="0">
            <a:noAutofit/>
          </a:bodyPr>
          <a:lstStyle>
            <a:lvl1pPr lvl="0" algn="ctr">
              <a:lnSpc>
                <a:spcPct val="115000"/>
              </a:lnSpc>
              <a:spcBef>
                <a:spcPts val="0"/>
              </a:spcBef>
              <a:spcAft>
                <a:spcPts val="0"/>
              </a:spcAft>
              <a:buSzPts val="2200"/>
              <a:buNone/>
              <a:defRPr sz="2200"/>
            </a:lvl1pPr>
            <a:lvl2pPr lvl="1" algn="ctr">
              <a:lnSpc>
                <a:spcPct val="115000"/>
              </a:lnSpc>
              <a:spcBef>
                <a:spcPts val="0"/>
              </a:spcBef>
              <a:spcAft>
                <a:spcPts val="0"/>
              </a:spcAft>
              <a:buSzPts val="2200"/>
              <a:buNone/>
              <a:defRPr sz="2200"/>
            </a:lvl2pPr>
            <a:lvl3pPr lvl="2" algn="ctr">
              <a:lnSpc>
                <a:spcPct val="115000"/>
              </a:lnSpc>
              <a:spcBef>
                <a:spcPts val="0"/>
              </a:spcBef>
              <a:spcAft>
                <a:spcPts val="0"/>
              </a:spcAft>
              <a:buSzPts val="2200"/>
              <a:buNone/>
              <a:defRPr sz="2200"/>
            </a:lvl3pPr>
            <a:lvl4pPr lvl="3" algn="ctr">
              <a:lnSpc>
                <a:spcPct val="115000"/>
              </a:lnSpc>
              <a:spcBef>
                <a:spcPts val="0"/>
              </a:spcBef>
              <a:spcAft>
                <a:spcPts val="0"/>
              </a:spcAft>
              <a:buSzPts val="2200"/>
              <a:buNone/>
              <a:defRPr sz="2200"/>
            </a:lvl4pPr>
            <a:lvl5pPr lvl="4" algn="ctr">
              <a:lnSpc>
                <a:spcPct val="115000"/>
              </a:lnSpc>
              <a:spcBef>
                <a:spcPts val="0"/>
              </a:spcBef>
              <a:spcAft>
                <a:spcPts val="0"/>
              </a:spcAft>
              <a:buSzPts val="2200"/>
              <a:buNone/>
              <a:defRPr sz="2200"/>
            </a:lvl5pPr>
            <a:lvl6pPr lvl="5" algn="ctr">
              <a:lnSpc>
                <a:spcPct val="115000"/>
              </a:lnSpc>
              <a:spcBef>
                <a:spcPts val="0"/>
              </a:spcBef>
              <a:spcAft>
                <a:spcPts val="0"/>
              </a:spcAft>
              <a:buSzPts val="2200"/>
              <a:buNone/>
              <a:defRPr sz="2200"/>
            </a:lvl6pPr>
            <a:lvl7pPr lvl="6" algn="ctr">
              <a:lnSpc>
                <a:spcPct val="115000"/>
              </a:lnSpc>
              <a:spcBef>
                <a:spcPts val="0"/>
              </a:spcBef>
              <a:spcAft>
                <a:spcPts val="0"/>
              </a:spcAft>
              <a:buSzPts val="2200"/>
              <a:buNone/>
              <a:defRPr sz="2200"/>
            </a:lvl7pPr>
            <a:lvl8pPr lvl="7" algn="ctr">
              <a:lnSpc>
                <a:spcPct val="115000"/>
              </a:lnSpc>
              <a:spcBef>
                <a:spcPts val="0"/>
              </a:spcBef>
              <a:spcAft>
                <a:spcPts val="0"/>
              </a:spcAft>
              <a:buSzPts val="2200"/>
              <a:buNone/>
              <a:defRPr sz="2200"/>
            </a:lvl8pPr>
            <a:lvl9pPr lvl="8" algn="ctr">
              <a:lnSpc>
                <a:spcPct val="115000"/>
              </a:lnSpc>
              <a:spcBef>
                <a:spcPts val="0"/>
              </a:spcBef>
              <a:spcAft>
                <a:spcPts val="0"/>
              </a:spcAft>
              <a:buSzPts val="2200"/>
              <a:buNone/>
              <a:defRPr sz="2200"/>
            </a:lvl9pPr>
          </a:lstStyle>
          <a:p/>
        </p:txBody>
      </p:sp>
      <p:sp>
        <p:nvSpPr>
          <p:cNvPr id="44" name="Google Shape;44;p42"/>
          <p:cNvSpPr txBox="1"/>
          <p:nvPr>
            <p:ph idx="1" type="subTitle"/>
          </p:nvPr>
        </p:nvSpPr>
        <p:spPr>
          <a:xfrm>
            <a:off x="2828225" y="2686913"/>
            <a:ext cx="3487500" cy="3072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3"/>
              </a:buClr>
              <a:buSzPts val="1600"/>
              <a:buNone/>
              <a:defRPr sz="1600">
                <a:solidFill>
                  <a:schemeClr val="accent3"/>
                </a:solidFill>
              </a:defRPr>
            </a:lvl1pPr>
            <a:lvl2pPr lvl="1" algn="ctr">
              <a:lnSpc>
                <a:spcPct val="100000"/>
              </a:lnSpc>
              <a:spcBef>
                <a:spcPts val="800"/>
              </a:spcBef>
              <a:spcAft>
                <a:spcPts val="0"/>
              </a:spcAft>
              <a:buClr>
                <a:schemeClr val="accent3"/>
              </a:buClr>
              <a:buSzPts val="2400"/>
              <a:buNone/>
              <a:defRPr sz="2400">
                <a:solidFill>
                  <a:schemeClr val="accent3"/>
                </a:solidFill>
              </a:defRPr>
            </a:lvl2pPr>
            <a:lvl3pPr lvl="2" algn="ctr">
              <a:lnSpc>
                <a:spcPct val="100000"/>
              </a:lnSpc>
              <a:spcBef>
                <a:spcPts val="800"/>
              </a:spcBef>
              <a:spcAft>
                <a:spcPts val="0"/>
              </a:spcAft>
              <a:buClr>
                <a:schemeClr val="accent3"/>
              </a:buClr>
              <a:buSzPts val="2400"/>
              <a:buNone/>
              <a:defRPr sz="2400">
                <a:solidFill>
                  <a:schemeClr val="accent3"/>
                </a:solidFill>
              </a:defRPr>
            </a:lvl3pPr>
            <a:lvl4pPr lvl="3" algn="ctr">
              <a:lnSpc>
                <a:spcPct val="100000"/>
              </a:lnSpc>
              <a:spcBef>
                <a:spcPts val="800"/>
              </a:spcBef>
              <a:spcAft>
                <a:spcPts val="0"/>
              </a:spcAft>
              <a:buClr>
                <a:schemeClr val="accent3"/>
              </a:buClr>
              <a:buSzPts val="2400"/>
              <a:buNone/>
              <a:defRPr sz="2400">
                <a:solidFill>
                  <a:schemeClr val="accent3"/>
                </a:solidFill>
              </a:defRPr>
            </a:lvl4pPr>
            <a:lvl5pPr lvl="4" algn="ctr">
              <a:lnSpc>
                <a:spcPct val="100000"/>
              </a:lnSpc>
              <a:spcBef>
                <a:spcPts val="800"/>
              </a:spcBef>
              <a:spcAft>
                <a:spcPts val="0"/>
              </a:spcAft>
              <a:buClr>
                <a:schemeClr val="accent3"/>
              </a:buClr>
              <a:buSzPts val="2400"/>
              <a:buNone/>
              <a:defRPr sz="2400">
                <a:solidFill>
                  <a:schemeClr val="accent3"/>
                </a:solidFill>
              </a:defRPr>
            </a:lvl5pPr>
            <a:lvl6pPr lvl="5" algn="ctr">
              <a:lnSpc>
                <a:spcPct val="100000"/>
              </a:lnSpc>
              <a:spcBef>
                <a:spcPts val="800"/>
              </a:spcBef>
              <a:spcAft>
                <a:spcPts val="0"/>
              </a:spcAft>
              <a:buClr>
                <a:schemeClr val="accent3"/>
              </a:buClr>
              <a:buSzPts val="2400"/>
              <a:buNone/>
              <a:defRPr sz="2400">
                <a:solidFill>
                  <a:schemeClr val="accent3"/>
                </a:solidFill>
              </a:defRPr>
            </a:lvl6pPr>
            <a:lvl7pPr lvl="6" algn="ctr">
              <a:lnSpc>
                <a:spcPct val="100000"/>
              </a:lnSpc>
              <a:spcBef>
                <a:spcPts val="800"/>
              </a:spcBef>
              <a:spcAft>
                <a:spcPts val="0"/>
              </a:spcAft>
              <a:buClr>
                <a:schemeClr val="accent3"/>
              </a:buClr>
              <a:buSzPts val="2400"/>
              <a:buNone/>
              <a:defRPr sz="2400">
                <a:solidFill>
                  <a:schemeClr val="accent3"/>
                </a:solidFill>
              </a:defRPr>
            </a:lvl7pPr>
            <a:lvl8pPr lvl="7" algn="ctr">
              <a:lnSpc>
                <a:spcPct val="100000"/>
              </a:lnSpc>
              <a:spcBef>
                <a:spcPts val="800"/>
              </a:spcBef>
              <a:spcAft>
                <a:spcPts val="0"/>
              </a:spcAft>
              <a:buClr>
                <a:schemeClr val="accent3"/>
              </a:buClr>
              <a:buSzPts val="2400"/>
              <a:buNone/>
              <a:defRPr sz="2400">
                <a:solidFill>
                  <a:schemeClr val="accent3"/>
                </a:solidFill>
              </a:defRPr>
            </a:lvl8pPr>
            <a:lvl9pPr lvl="8" algn="ctr">
              <a:lnSpc>
                <a:spcPct val="100000"/>
              </a:lnSpc>
              <a:spcBef>
                <a:spcPts val="800"/>
              </a:spcBef>
              <a:spcAft>
                <a:spcPts val="800"/>
              </a:spcAft>
              <a:buClr>
                <a:schemeClr val="accent3"/>
              </a:buClr>
              <a:buSzPts val="2400"/>
              <a:buNone/>
              <a:defRPr sz="2400">
                <a:solidFill>
                  <a:schemeClr val="accent3"/>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45" name="Shape 45"/>
        <p:cNvGrpSpPr/>
        <p:nvPr/>
      </p:nvGrpSpPr>
      <p:grpSpPr>
        <a:xfrm>
          <a:off x="0" y="0"/>
          <a:ext cx="0" cy="0"/>
          <a:chOff x="0" y="0"/>
          <a:chExt cx="0" cy="0"/>
        </a:xfrm>
      </p:grpSpPr>
      <p:sp>
        <p:nvSpPr>
          <p:cNvPr id="46" name="Google Shape;46;p43"/>
          <p:cNvSpPr/>
          <p:nvPr/>
        </p:nvSpPr>
        <p:spPr>
          <a:xfrm>
            <a:off x="2272975" y="272725"/>
            <a:ext cx="4598100" cy="4598100"/>
          </a:xfrm>
          <a:prstGeom prst="ellipse">
            <a:avLst/>
          </a:pr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43"/>
          <p:cNvSpPr/>
          <p:nvPr/>
        </p:nvSpPr>
        <p:spPr>
          <a:xfrm>
            <a:off x="2364625" y="364375"/>
            <a:ext cx="4414800" cy="4414800"/>
          </a:xfrm>
          <a:prstGeom prst="donut">
            <a:avLst>
              <a:gd fmla="val 673" name="adj"/>
            </a:avLst>
          </a:pr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43"/>
          <p:cNvSpPr txBox="1"/>
          <p:nvPr>
            <p:ph idx="1" type="body"/>
          </p:nvPr>
        </p:nvSpPr>
        <p:spPr>
          <a:xfrm>
            <a:off x="2776175" y="1075800"/>
            <a:ext cx="3591600" cy="2991900"/>
          </a:xfrm>
          <a:prstGeom prst="rect">
            <a:avLst/>
          </a:prstGeom>
          <a:noFill/>
          <a:ln>
            <a:noFill/>
          </a:ln>
        </p:spPr>
        <p:txBody>
          <a:bodyPr anchorCtr="0" anchor="ctr" bIns="0" lIns="0" spcFirstLastPara="1" rIns="0" wrap="square" tIns="0">
            <a:noAutofit/>
          </a:bodyPr>
          <a:lstStyle>
            <a:lvl1pPr indent="-368300" lvl="0" marL="457200" algn="ctr">
              <a:lnSpc>
                <a:spcPct val="115000"/>
              </a:lnSpc>
              <a:spcBef>
                <a:spcPts val="0"/>
              </a:spcBef>
              <a:spcAft>
                <a:spcPts val="0"/>
              </a:spcAft>
              <a:buSzPts val="2200"/>
              <a:buChar char="▫"/>
              <a:defRPr i="1"/>
            </a:lvl1pPr>
            <a:lvl2pPr indent="-368300" lvl="1" marL="914400" algn="ctr">
              <a:lnSpc>
                <a:spcPct val="115000"/>
              </a:lnSpc>
              <a:spcBef>
                <a:spcPts val="0"/>
              </a:spcBef>
              <a:spcAft>
                <a:spcPts val="0"/>
              </a:spcAft>
              <a:buSzPts val="2200"/>
              <a:buChar char="⬝"/>
              <a:defRPr i="1"/>
            </a:lvl2pPr>
            <a:lvl3pPr indent="-368300" lvl="2" marL="1371600" algn="ctr">
              <a:lnSpc>
                <a:spcPct val="115000"/>
              </a:lnSpc>
              <a:spcBef>
                <a:spcPts val="0"/>
              </a:spcBef>
              <a:spcAft>
                <a:spcPts val="0"/>
              </a:spcAft>
              <a:buSzPts val="2200"/>
              <a:buChar char="⬝"/>
              <a:defRPr i="1"/>
            </a:lvl3pPr>
            <a:lvl4pPr indent="-368300" lvl="3" marL="1828800" algn="ctr">
              <a:lnSpc>
                <a:spcPct val="115000"/>
              </a:lnSpc>
              <a:spcBef>
                <a:spcPts val="0"/>
              </a:spcBef>
              <a:spcAft>
                <a:spcPts val="0"/>
              </a:spcAft>
              <a:buSzPts val="2200"/>
              <a:buChar char="●"/>
              <a:defRPr i="1"/>
            </a:lvl4pPr>
            <a:lvl5pPr indent="-368300" lvl="4" marL="2286000" algn="ctr">
              <a:lnSpc>
                <a:spcPct val="115000"/>
              </a:lnSpc>
              <a:spcBef>
                <a:spcPts val="0"/>
              </a:spcBef>
              <a:spcAft>
                <a:spcPts val="0"/>
              </a:spcAft>
              <a:buSzPts val="2200"/>
              <a:buChar char="○"/>
              <a:defRPr i="1"/>
            </a:lvl5pPr>
            <a:lvl6pPr indent="-368300" lvl="5" marL="2743200" algn="ctr">
              <a:lnSpc>
                <a:spcPct val="115000"/>
              </a:lnSpc>
              <a:spcBef>
                <a:spcPts val="0"/>
              </a:spcBef>
              <a:spcAft>
                <a:spcPts val="0"/>
              </a:spcAft>
              <a:buSzPts val="2200"/>
              <a:buChar char="■"/>
              <a:defRPr i="1"/>
            </a:lvl6pPr>
            <a:lvl7pPr indent="-368300" lvl="6" marL="3200400" algn="ctr">
              <a:lnSpc>
                <a:spcPct val="115000"/>
              </a:lnSpc>
              <a:spcBef>
                <a:spcPts val="0"/>
              </a:spcBef>
              <a:spcAft>
                <a:spcPts val="0"/>
              </a:spcAft>
              <a:buSzPts val="2200"/>
              <a:buChar char="●"/>
              <a:defRPr i="1"/>
            </a:lvl7pPr>
            <a:lvl8pPr indent="-368300" lvl="7" marL="3657600" algn="ctr">
              <a:lnSpc>
                <a:spcPct val="115000"/>
              </a:lnSpc>
              <a:spcBef>
                <a:spcPts val="0"/>
              </a:spcBef>
              <a:spcAft>
                <a:spcPts val="0"/>
              </a:spcAft>
              <a:buSzPts val="2200"/>
              <a:buChar char="○"/>
              <a:defRPr i="1"/>
            </a:lvl8pPr>
            <a:lvl9pPr indent="-368300" lvl="8" marL="4114800" algn="ctr">
              <a:lnSpc>
                <a:spcPct val="115000"/>
              </a:lnSpc>
              <a:spcBef>
                <a:spcPts val="0"/>
              </a:spcBef>
              <a:spcAft>
                <a:spcPts val="0"/>
              </a:spcAft>
              <a:buSzPts val="2200"/>
              <a:buChar char="■"/>
              <a:defRPr i="1"/>
            </a:lvl9pPr>
          </a:lstStyle>
          <a:p/>
        </p:txBody>
      </p:sp>
      <p:sp>
        <p:nvSpPr>
          <p:cNvPr id="49" name="Google Shape;49;p43"/>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
        <p:nvSpPr>
          <p:cNvPr id="50" name="Google Shape;50;p43"/>
          <p:cNvSpPr/>
          <p:nvPr/>
        </p:nvSpPr>
        <p:spPr>
          <a:xfrm>
            <a:off x="4405437" y="669500"/>
            <a:ext cx="333125" cy="276125"/>
          </a:xfrm>
          <a:prstGeom prst="rect">
            <a:avLst/>
          </a:prstGeom>
        </p:spPr>
        <p:txBody>
          <a:bodyPr>
            <a:prstTxWarp prst="textPlain"/>
          </a:bodyPr>
          <a:lstStyle/>
          <a:p>
            <a:pPr lvl="0" algn="ctr"/>
            <a:r>
              <a:rPr b="0" i="0">
                <a:ln>
                  <a:noFill/>
                </a:ln>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700006" scaled="0"/>
                </a:gradFill>
                <a:latin typeface="Montserrat"/>
              </a:rPr>
              <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bg>
      <p:bgPr>
        <a:blipFill>
          <a:blip r:embed="rId2">
            <a:alphaModFix/>
          </a:blip>
          <a:stretch>
            <a:fillRect/>
          </a:stretch>
        </a:blipFill>
      </p:bgPr>
    </p:bg>
    <p:spTree>
      <p:nvGrpSpPr>
        <p:cNvPr id="51" name="Shape 51"/>
        <p:cNvGrpSpPr/>
        <p:nvPr/>
      </p:nvGrpSpPr>
      <p:grpSpPr>
        <a:xfrm>
          <a:off x="0" y="0"/>
          <a:ext cx="0" cy="0"/>
          <a:chOff x="0" y="0"/>
          <a:chExt cx="0" cy="0"/>
        </a:xfrm>
      </p:grpSpPr>
      <p:sp>
        <p:nvSpPr>
          <p:cNvPr id="52" name="Google Shape;52;p44"/>
          <p:cNvSpPr/>
          <p:nvPr/>
        </p:nvSpPr>
        <p:spPr>
          <a:xfrm>
            <a:off x="557400" y="548700"/>
            <a:ext cx="8029200" cy="4046100"/>
          </a:xfrm>
          <a:prstGeom prst="rect">
            <a:avLst/>
          </a:pr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44"/>
          <p:cNvSpPr/>
          <p:nvPr/>
        </p:nvSpPr>
        <p:spPr>
          <a:xfrm>
            <a:off x="646500" y="637500"/>
            <a:ext cx="7851000" cy="3868500"/>
          </a:xfrm>
          <a:prstGeom prst="frame">
            <a:avLst>
              <a:gd fmla="val 449" name="adj1"/>
            </a:avLst>
          </a:prstGeom>
          <a:gradFill>
            <a:gsLst>
              <a:gs pos="0">
                <a:srgbClr val="F6D2A2">
                  <a:alpha val="78823"/>
                </a:srgbClr>
              </a:gs>
              <a:gs pos="20000">
                <a:srgbClr val="C59F72">
                  <a:alpha val="78823"/>
                </a:srgbClr>
              </a:gs>
              <a:gs pos="30000">
                <a:srgbClr val="997545">
                  <a:alpha val="78823"/>
                </a:srgbClr>
              </a:gs>
              <a:gs pos="39000">
                <a:srgbClr val="C59F72">
                  <a:alpha val="78823"/>
                </a:srgbClr>
              </a:gs>
              <a:gs pos="54000">
                <a:srgbClr val="F6D2A2">
                  <a:alpha val="78823"/>
                </a:srgbClr>
              </a:gs>
              <a:gs pos="71000">
                <a:srgbClr val="C59F72">
                  <a:alpha val="78823"/>
                </a:srgbClr>
              </a:gs>
              <a:gs pos="87000">
                <a:srgbClr val="F6D2A2">
                  <a:alpha val="78823"/>
                </a:srgbClr>
              </a:gs>
              <a:gs pos="100000">
                <a:srgbClr val="997545">
                  <a:alpha val="78823"/>
                </a:srgbClr>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44"/>
          <p:cNvSpPr txBox="1"/>
          <p:nvPr>
            <p:ph type="title"/>
          </p:nvPr>
        </p:nvSpPr>
        <p:spPr>
          <a:xfrm>
            <a:off x="1041075" y="643725"/>
            <a:ext cx="7061700" cy="699000"/>
          </a:xfrm>
          <a:prstGeom prst="rect">
            <a:avLst/>
          </a:prstGeom>
          <a:noFill/>
          <a:ln>
            <a:noFill/>
          </a:ln>
        </p:spPr>
        <p:txBody>
          <a:bodyPr anchorCtr="0" anchor="ctr" bIns="0" lIns="0" spcFirstLastPara="1" rIns="0" wrap="square" tIns="0">
            <a:noAutofit/>
          </a:bodyPr>
          <a:lstStyle>
            <a:lvl1pPr lvl="0" algn="ctr">
              <a:lnSpc>
                <a:spcPct val="90000"/>
              </a:lnSpc>
              <a:spcBef>
                <a:spcPts val="0"/>
              </a:spcBef>
              <a:spcAft>
                <a:spcPts val="0"/>
              </a:spcAft>
              <a:buSzPts val="1600"/>
              <a:buNone/>
              <a:defRPr/>
            </a:lvl1pPr>
            <a:lvl2pPr lvl="1" algn="ctr">
              <a:lnSpc>
                <a:spcPct val="90000"/>
              </a:lnSpc>
              <a:spcBef>
                <a:spcPts val="0"/>
              </a:spcBef>
              <a:spcAft>
                <a:spcPts val="0"/>
              </a:spcAft>
              <a:buSzPts val="1600"/>
              <a:buNone/>
              <a:defRPr/>
            </a:lvl2pPr>
            <a:lvl3pPr lvl="2" algn="ctr">
              <a:lnSpc>
                <a:spcPct val="90000"/>
              </a:lnSpc>
              <a:spcBef>
                <a:spcPts val="0"/>
              </a:spcBef>
              <a:spcAft>
                <a:spcPts val="0"/>
              </a:spcAft>
              <a:buSzPts val="1600"/>
              <a:buNone/>
              <a:defRPr/>
            </a:lvl3pPr>
            <a:lvl4pPr lvl="3" algn="ctr">
              <a:lnSpc>
                <a:spcPct val="90000"/>
              </a:lnSpc>
              <a:spcBef>
                <a:spcPts val="0"/>
              </a:spcBef>
              <a:spcAft>
                <a:spcPts val="0"/>
              </a:spcAft>
              <a:buSzPts val="1600"/>
              <a:buNone/>
              <a:defRPr/>
            </a:lvl4pPr>
            <a:lvl5pPr lvl="4" algn="ctr">
              <a:lnSpc>
                <a:spcPct val="90000"/>
              </a:lnSpc>
              <a:spcBef>
                <a:spcPts val="0"/>
              </a:spcBef>
              <a:spcAft>
                <a:spcPts val="0"/>
              </a:spcAft>
              <a:buSzPts val="1600"/>
              <a:buNone/>
              <a:defRPr/>
            </a:lvl5pPr>
            <a:lvl6pPr lvl="5" algn="ctr">
              <a:lnSpc>
                <a:spcPct val="90000"/>
              </a:lnSpc>
              <a:spcBef>
                <a:spcPts val="0"/>
              </a:spcBef>
              <a:spcAft>
                <a:spcPts val="0"/>
              </a:spcAft>
              <a:buSzPts val="1600"/>
              <a:buNone/>
              <a:defRPr/>
            </a:lvl6pPr>
            <a:lvl7pPr lvl="6" algn="ctr">
              <a:lnSpc>
                <a:spcPct val="90000"/>
              </a:lnSpc>
              <a:spcBef>
                <a:spcPts val="0"/>
              </a:spcBef>
              <a:spcAft>
                <a:spcPts val="0"/>
              </a:spcAft>
              <a:buSzPts val="1600"/>
              <a:buNone/>
              <a:defRPr/>
            </a:lvl7pPr>
            <a:lvl8pPr lvl="7" algn="ctr">
              <a:lnSpc>
                <a:spcPct val="90000"/>
              </a:lnSpc>
              <a:spcBef>
                <a:spcPts val="0"/>
              </a:spcBef>
              <a:spcAft>
                <a:spcPts val="0"/>
              </a:spcAft>
              <a:buSzPts val="1600"/>
              <a:buNone/>
              <a:defRPr/>
            </a:lvl8pPr>
            <a:lvl9pPr lvl="8" algn="ctr">
              <a:lnSpc>
                <a:spcPct val="90000"/>
              </a:lnSpc>
              <a:spcBef>
                <a:spcPts val="0"/>
              </a:spcBef>
              <a:spcAft>
                <a:spcPts val="0"/>
              </a:spcAft>
              <a:buSzPts val="1600"/>
              <a:buNone/>
              <a:defRPr/>
            </a:lvl9pPr>
          </a:lstStyle>
          <a:p/>
        </p:txBody>
      </p:sp>
      <p:sp>
        <p:nvSpPr>
          <p:cNvPr id="55" name="Google Shape;55;p44"/>
          <p:cNvSpPr txBox="1"/>
          <p:nvPr>
            <p:ph idx="1" type="body"/>
          </p:nvPr>
        </p:nvSpPr>
        <p:spPr>
          <a:xfrm>
            <a:off x="1041125" y="1342725"/>
            <a:ext cx="3299400" cy="2795400"/>
          </a:xfrm>
          <a:prstGeom prst="rect">
            <a:avLst/>
          </a:prstGeom>
          <a:noFill/>
          <a:ln>
            <a:noFill/>
          </a:ln>
        </p:spPr>
        <p:txBody>
          <a:bodyPr anchorCtr="0" anchor="t" bIns="0" lIns="0" spcFirstLastPara="1" rIns="0" wrap="square" tIns="0">
            <a:noAutofit/>
          </a:bodyPr>
          <a:lstStyle>
            <a:lvl1pPr indent="-355600" lvl="0" marL="457200" algn="l">
              <a:lnSpc>
                <a:spcPct val="115000"/>
              </a:lnSpc>
              <a:spcBef>
                <a:spcPts val="0"/>
              </a:spcBef>
              <a:spcAft>
                <a:spcPts val="0"/>
              </a:spcAft>
              <a:buSzPts val="2000"/>
              <a:buChar char="▫"/>
              <a:defRPr sz="2000"/>
            </a:lvl1pPr>
            <a:lvl2pPr indent="-355600" lvl="1" marL="914400" algn="l">
              <a:lnSpc>
                <a:spcPct val="115000"/>
              </a:lnSpc>
              <a:spcBef>
                <a:spcPts val="800"/>
              </a:spcBef>
              <a:spcAft>
                <a:spcPts val="0"/>
              </a:spcAft>
              <a:buSzPts val="2000"/>
              <a:buChar char="⬝"/>
              <a:defRPr sz="2000"/>
            </a:lvl2pPr>
            <a:lvl3pPr indent="-355600" lvl="2" marL="1371600" algn="l">
              <a:lnSpc>
                <a:spcPct val="115000"/>
              </a:lnSpc>
              <a:spcBef>
                <a:spcPts val="800"/>
              </a:spcBef>
              <a:spcAft>
                <a:spcPts val="0"/>
              </a:spcAft>
              <a:buSzPts val="2000"/>
              <a:buChar char="⬝"/>
              <a:defRPr sz="2000"/>
            </a:lvl3pPr>
            <a:lvl4pPr indent="-355600" lvl="3" marL="1828800" algn="l">
              <a:lnSpc>
                <a:spcPct val="115000"/>
              </a:lnSpc>
              <a:spcBef>
                <a:spcPts val="800"/>
              </a:spcBef>
              <a:spcAft>
                <a:spcPts val="0"/>
              </a:spcAft>
              <a:buSzPts val="2000"/>
              <a:buChar char="●"/>
              <a:defRPr sz="2000"/>
            </a:lvl4pPr>
            <a:lvl5pPr indent="-355600" lvl="4" marL="2286000" algn="l">
              <a:lnSpc>
                <a:spcPct val="115000"/>
              </a:lnSpc>
              <a:spcBef>
                <a:spcPts val="800"/>
              </a:spcBef>
              <a:spcAft>
                <a:spcPts val="0"/>
              </a:spcAft>
              <a:buSzPts val="2000"/>
              <a:buChar char="○"/>
              <a:defRPr sz="2000"/>
            </a:lvl5pPr>
            <a:lvl6pPr indent="-355600" lvl="5" marL="2743200" algn="l">
              <a:lnSpc>
                <a:spcPct val="115000"/>
              </a:lnSpc>
              <a:spcBef>
                <a:spcPts val="800"/>
              </a:spcBef>
              <a:spcAft>
                <a:spcPts val="0"/>
              </a:spcAft>
              <a:buSzPts val="2000"/>
              <a:buChar char="■"/>
              <a:defRPr sz="2000"/>
            </a:lvl6pPr>
            <a:lvl7pPr indent="-355600" lvl="6" marL="3200400" algn="l">
              <a:lnSpc>
                <a:spcPct val="115000"/>
              </a:lnSpc>
              <a:spcBef>
                <a:spcPts val="800"/>
              </a:spcBef>
              <a:spcAft>
                <a:spcPts val="0"/>
              </a:spcAft>
              <a:buSzPts val="2000"/>
              <a:buChar char="●"/>
              <a:defRPr sz="2000"/>
            </a:lvl7pPr>
            <a:lvl8pPr indent="-355600" lvl="7" marL="3657600" algn="l">
              <a:lnSpc>
                <a:spcPct val="115000"/>
              </a:lnSpc>
              <a:spcBef>
                <a:spcPts val="800"/>
              </a:spcBef>
              <a:spcAft>
                <a:spcPts val="0"/>
              </a:spcAft>
              <a:buSzPts val="2000"/>
              <a:buChar char="○"/>
              <a:defRPr sz="2000"/>
            </a:lvl8pPr>
            <a:lvl9pPr indent="-355600" lvl="8" marL="4114800" algn="l">
              <a:lnSpc>
                <a:spcPct val="115000"/>
              </a:lnSpc>
              <a:spcBef>
                <a:spcPts val="800"/>
              </a:spcBef>
              <a:spcAft>
                <a:spcPts val="800"/>
              </a:spcAft>
              <a:buSzPts val="2000"/>
              <a:buChar char="■"/>
              <a:defRPr sz="2000"/>
            </a:lvl9pPr>
          </a:lstStyle>
          <a:p/>
        </p:txBody>
      </p:sp>
      <p:sp>
        <p:nvSpPr>
          <p:cNvPr id="56" name="Google Shape;56;p44"/>
          <p:cNvSpPr txBox="1"/>
          <p:nvPr>
            <p:ph idx="2" type="body"/>
          </p:nvPr>
        </p:nvSpPr>
        <p:spPr>
          <a:xfrm>
            <a:off x="4803420" y="1342725"/>
            <a:ext cx="3299400" cy="2795400"/>
          </a:xfrm>
          <a:prstGeom prst="rect">
            <a:avLst/>
          </a:prstGeom>
          <a:noFill/>
          <a:ln>
            <a:noFill/>
          </a:ln>
        </p:spPr>
        <p:txBody>
          <a:bodyPr anchorCtr="0" anchor="t" bIns="0" lIns="0" spcFirstLastPara="1" rIns="0" wrap="square" tIns="0">
            <a:noAutofit/>
          </a:bodyPr>
          <a:lstStyle>
            <a:lvl1pPr indent="-355600" lvl="0" marL="457200" algn="l">
              <a:lnSpc>
                <a:spcPct val="115000"/>
              </a:lnSpc>
              <a:spcBef>
                <a:spcPts val="0"/>
              </a:spcBef>
              <a:spcAft>
                <a:spcPts val="0"/>
              </a:spcAft>
              <a:buSzPts val="2000"/>
              <a:buChar char="▫"/>
              <a:defRPr sz="2000"/>
            </a:lvl1pPr>
            <a:lvl2pPr indent="-355600" lvl="1" marL="914400" algn="l">
              <a:lnSpc>
                <a:spcPct val="115000"/>
              </a:lnSpc>
              <a:spcBef>
                <a:spcPts val="800"/>
              </a:spcBef>
              <a:spcAft>
                <a:spcPts val="0"/>
              </a:spcAft>
              <a:buSzPts val="2000"/>
              <a:buChar char="⬝"/>
              <a:defRPr sz="2000"/>
            </a:lvl2pPr>
            <a:lvl3pPr indent="-355600" lvl="2" marL="1371600" algn="l">
              <a:lnSpc>
                <a:spcPct val="115000"/>
              </a:lnSpc>
              <a:spcBef>
                <a:spcPts val="800"/>
              </a:spcBef>
              <a:spcAft>
                <a:spcPts val="0"/>
              </a:spcAft>
              <a:buSzPts val="2000"/>
              <a:buChar char="⬝"/>
              <a:defRPr sz="2000"/>
            </a:lvl3pPr>
            <a:lvl4pPr indent="-355600" lvl="3" marL="1828800" algn="l">
              <a:lnSpc>
                <a:spcPct val="115000"/>
              </a:lnSpc>
              <a:spcBef>
                <a:spcPts val="800"/>
              </a:spcBef>
              <a:spcAft>
                <a:spcPts val="0"/>
              </a:spcAft>
              <a:buSzPts val="2000"/>
              <a:buChar char="●"/>
              <a:defRPr sz="2000"/>
            </a:lvl4pPr>
            <a:lvl5pPr indent="-355600" lvl="4" marL="2286000" algn="l">
              <a:lnSpc>
                <a:spcPct val="115000"/>
              </a:lnSpc>
              <a:spcBef>
                <a:spcPts val="800"/>
              </a:spcBef>
              <a:spcAft>
                <a:spcPts val="0"/>
              </a:spcAft>
              <a:buSzPts val="2000"/>
              <a:buChar char="○"/>
              <a:defRPr sz="2000"/>
            </a:lvl5pPr>
            <a:lvl6pPr indent="-355600" lvl="5" marL="2743200" algn="l">
              <a:lnSpc>
                <a:spcPct val="115000"/>
              </a:lnSpc>
              <a:spcBef>
                <a:spcPts val="800"/>
              </a:spcBef>
              <a:spcAft>
                <a:spcPts val="0"/>
              </a:spcAft>
              <a:buSzPts val="2000"/>
              <a:buChar char="■"/>
              <a:defRPr sz="2000"/>
            </a:lvl6pPr>
            <a:lvl7pPr indent="-355600" lvl="6" marL="3200400" algn="l">
              <a:lnSpc>
                <a:spcPct val="115000"/>
              </a:lnSpc>
              <a:spcBef>
                <a:spcPts val="800"/>
              </a:spcBef>
              <a:spcAft>
                <a:spcPts val="0"/>
              </a:spcAft>
              <a:buSzPts val="2000"/>
              <a:buChar char="●"/>
              <a:defRPr sz="2000"/>
            </a:lvl7pPr>
            <a:lvl8pPr indent="-355600" lvl="7" marL="3657600" algn="l">
              <a:lnSpc>
                <a:spcPct val="115000"/>
              </a:lnSpc>
              <a:spcBef>
                <a:spcPts val="800"/>
              </a:spcBef>
              <a:spcAft>
                <a:spcPts val="0"/>
              </a:spcAft>
              <a:buSzPts val="2000"/>
              <a:buChar char="○"/>
              <a:defRPr sz="2000"/>
            </a:lvl8pPr>
            <a:lvl9pPr indent="-355600" lvl="8" marL="4114800" algn="l">
              <a:lnSpc>
                <a:spcPct val="115000"/>
              </a:lnSpc>
              <a:spcBef>
                <a:spcPts val="800"/>
              </a:spcBef>
              <a:spcAft>
                <a:spcPts val="800"/>
              </a:spcAft>
              <a:buSzPts val="2000"/>
              <a:buChar char="■"/>
              <a:defRPr sz="2000"/>
            </a:lvl9pPr>
          </a:lstStyle>
          <a:p/>
        </p:txBody>
      </p:sp>
      <p:sp>
        <p:nvSpPr>
          <p:cNvPr id="57" name="Google Shape;57;p44"/>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3.xml"/><Relationship Id="rId12" Type="http://schemas.openxmlformats.org/officeDocument/2006/relationships/slideLayout" Target="../slideLayouts/slideLayout11.xml"/><Relationship Id="rId1" Type="http://schemas.openxmlformats.org/officeDocument/2006/relationships/image" Target="../media/image5.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2" Type="http://schemas.openxmlformats.org/officeDocument/2006/relationships/theme" Target="../theme/theme1.xml"/><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31"/>
          <p:cNvSpPr txBox="1"/>
          <p:nvPr>
            <p:ph type="title"/>
          </p:nvPr>
        </p:nvSpPr>
        <p:spPr>
          <a:xfrm>
            <a:off x="1041075" y="643725"/>
            <a:ext cx="7061700" cy="699000"/>
          </a:xfrm>
          <a:prstGeom prst="rect">
            <a:avLst/>
          </a:prstGeom>
          <a:noFill/>
          <a:ln>
            <a:noFill/>
          </a:ln>
        </p:spPr>
        <p:txBody>
          <a:bodyPr anchorCtr="0" anchor="ctr" bIns="0" lIns="0" spcFirstLastPara="1" rIns="0" wrap="square" tIns="0">
            <a:noAutofit/>
          </a:bodyPr>
          <a:lstStyle>
            <a:lvl1pPr lvl="0" marR="0" rtl="0" algn="ctr">
              <a:lnSpc>
                <a:spcPct val="90000"/>
              </a:lnSpc>
              <a:spcBef>
                <a:spcPts val="0"/>
              </a:spcBef>
              <a:spcAft>
                <a:spcPts val="0"/>
              </a:spcAft>
              <a:buClr>
                <a:schemeClr val="accent6"/>
              </a:buClr>
              <a:buSzPts val="1600"/>
              <a:buFont typeface="Montserrat"/>
              <a:buNone/>
              <a:defRPr b="0" i="0" sz="1600" u="none" cap="none" strike="noStrike">
                <a:solidFill>
                  <a:schemeClr val="accent6"/>
                </a:solidFill>
                <a:latin typeface="Montserrat"/>
                <a:ea typeface="Montserrat"/>
                <a:cs typeface="Montserrat"/>
                <a:sym typeface="Montserrat"/>
              </a:defRPr>
            </a:lvl1pPr>
            <a:lvl2pPr lvl="1" marR="0" rtl="0" algn="ctr">
              <a:lnSpc>
                <a:spcPct val="90000"/>
              </a:lnSpc>
              <a:spcBef>
                <a:spcPts val="0"/>
              </a:spcBef>
              <a:spcAft>
                <a:spcPts val="0"/>
              </a:spcAft>
              <a:buClr>
                <a:schemeClr val="accent6"/>
              </a:buClr>
              <a:buSzPts val="1600"/>
              <a:buFont typeface="Montserrat"/>
              <a:buNone/>
              <a:defRPr b="0" i="0" sz="1600" u="none" cap="none" strike="noStrike">
                <a:solidFill>
                  <a:schemeClr val="accent6"/>
                </a:solidFill>
                <a:latin typeface="Montserrat"/>
                <a:ea typeface="Montserrat"/>
                <a:cs typeface="Montserrat"/>
                <a:sym typeface="Montserrat"/>
              </a:defRPr>
            </a:lvl2pPr>
            <a:lvl3pPr lvl="2" marR="0" rtl="0" algn="ctr">
              <a:lnSpc>
                <a:spcPct val="90000"/>
              </a:lnSpc>
              <a:spcBef>
                <a:spcPts val="0"/>
              </a:spcBef>
              <a:spcAft>
                <a:spcPts val="0"/>
              </a:spcAft>
              <a:buClr>
                <a:schemeClr val="accent6"/>
              </a:buClr>
              <a:buSzPts val="1600"/>
              <a:buFont typeface="Montserrat"/>
              <a:buNone/>
              <a:defRPr b="0" i="0" sz="1600" u="none" cap="none" strike="noStrike">
                <a:solidFill>
                  <a:schemeClr val="accent6"/>
                </a:solidFill>
                <a:latin typeface="Montserrat"/>
                <a:ea typeface="Montserrat"/>
                <a:cs typeface="Montserrat"/>
                <a:sym typeface="Montserrat"/>
              </a:defRPr>
            </a:lvl3pPr>
            <a:lvl4pPr lvl="3" marR="0" rtl="0" algn="ctr">
              <a:lnSpc>
                <a:spcPct val="90000"/>
              </a:lnSpc>
              <a:spcBef>
                <a:spcPts val="0"/>
              </a:spcBef>
              <a:spcAft>
                <a:spcPts val="0"/>
              </a:spcAft>
              <a:buClr>
                <a:schemeClr val="accent6"/>
              </a:buClr>
              <a:buSzPts val="1600"/>
              <a:buFont typeface="Montserrat"/>
              <a:buNone/>
              <a:defRPr b="0" i="0" sz="1600" u="none" cap="none" strike="noStrike">
                <a:solidFill>
                  <a:schemeClr val="accent6"/>
                </a:solidFill>
                <a:latin typeface="Montserrat"/>
                <a:ea typeface="Montserrat"/>
                <a:cs typeface="Montserrat"/>
                <a:sym typeface="Montserrat"/>
              </a:defRPr>
            </a:lvl4pPr>
            <a:lvl5pPr lvl="4" marR="0" rtl="0" algn="ctr">
              <a:lnSpc>
                <a:spcPct val="90000"/>
              </a:lnSpc>
              <a:spcBef>
                <a:spcPts val="0"/>
              </a:spcBef>
              <a:spcAft>
                <a:spcPts val="0"/>
              </a:spcAft>
              <a:buClr>
                <a:schemeClr val="accent6"/>
              </a:buClr>
              <a:buSzPts val="1600"/>
              <a:buFont typeface="Montserrat"/>
              <a:buNone/>
              <a:defRPr b="0" i="0" sz="1600" u="none" cap="none" strike="noStrike">
                <a:solidFill>
                  <a:schemeClr val="accent6"/>
                </a:solidFill>
                <a:latin typeface="Montserrat"/>
                <a:ea typeface="Montserrat"/>
                <a:cs typeface="Montserrat"/>
                <a:sym typeface="Montserrat"/>
              </a:defRPr>
            </a:lvl5pPr>
            <a:lvl6pPr lvl="5" marR="0" rtl="0" algn="ctr">
              <a:lnSpc>
                <a:spcPct val="90000"/>
              </a:lnSpc>
              <a:spcBef>
                <a:spcPts val="0"/>
              </a:spcBef>
              <a:spcAft>
                <a:spcPts val="0"/>
              </a:spcAft>
              <a:buClr>
                <a:schemeClr val="accent6"/>
              </a:buClr>
              <a:buSzPts val="1600"/>
              <a:buFont typeface="Montserrat"/>
              <a:buNone/>
              <a:defRPr b="0" i="0" sz="1600" u="none" cap="none" strike="noStrike">
                <a:solidFill>
                  <a:schemeClr val="accent6"/>
                </a:solidFill>
                <a:latin typeface="Montserrat"/>
                <a:ea typeface="Montserrat"/>
                <a:cs typeface="Montserrat"/>
                <a:sym typeface="Montserrat"/>
              </a:defRPr>
            </a:lvl6pPr>
            <a:lvl7pPr lvl="6" marR="0" rtl="0" algn="ctr">
              <a:lnSpc>
                <a:spcPct val="90000"/>
              </a:lnSpc>
              <a:spcBef>
                <a:spcPts val="0"/>
              </a:spcBef>
              <a:spcAft>
                <a:spcPts val="0"/>
              </a:spcAft>
              <a:buClr>
                <a:schemeClr val="accent6"/>
              </a:buClr>
              <a:buSzPts val="1600"/>
              <a:buFont typeface="Montserrat"/>
              <a:buNone/>
              <a:defRPr b="0" i="0" sz="1600" u="none" cap="none" strike="noStrike">
                <a:solidFill>
                  <a:schemeClr val="accent6"/>
                </a:solidFill>
                <a:latin typeface="Montserrat"/>
                <a:ea typeface="Montserrat"/>
                <a:cs typeface="Montserrat"/>
                <a:sym typeface="Montserrat"/>
              </a:defRPr>
            </a:lvl7pPr>
            <a:lvl8pPr lvl="7" marR="0" rtl="0" algn="ctr">
              <a:lnSpc>
                <a:spcPct val="90000"/>
              </a:lnSpc>
              <a:spcBef>
                <a:spcPts val="0"/>
              </a:spcBef>
              <a:spcAft>
                <a:spcPts val="0"/>
              </a:spcAft>
              <a:buClr>
                <a:schemeClr val="accent6"/>
              </a:buClr>
              <a:buSzPts val="1600"/>
              <a:buFont typeface="Montserrat"/>
              <a:buNone/>
              <a:defRPr b="0" i="0" sz="1600" u="none" cap="none" strike="noStrike">
                <a:solidFill>
                  <a:schemeClr val="accent6"/>
                </a:solidFill>
                <a:latin typeface="Montserrat"/>
                <a:ea typeface="Montserrat"/>
                <a:cs typeface="Montserrat"/>
                <a:sym typeface="Montserrat"/>
              </a:defRPr>
            </a:lvl8pPr>
            <a:lvl9pPr lvl="8" marR="0" rtl="0" algn="ctr">
              <a:lnSpc>
                <a:spcPct val="90000"/>
              </a:lnSpc>
              <a:spcBef>
                <a:spcPts val="0"/>
              </a:spcBef>
              <a:spcAft>
                <a:spcPts val="0"/>
              </a:spcAft>
              <a:buClr>
                <a:schemeClr val="accent6"/>
              </a:buClr>
              <a:buSzPts val="1600"/>
              <a:buFont typeface="Montserrat"/>
              <a:buNone/>
              <a:defRPr b="0" i="0" sz="1600" u="none" cap="none" strike="noStrike">
                <a:solidFill>
                  <a:schemeClr val="accent6"/>
                </a:solidFill>
                <a:latin typeface="Montserrat"/>
                <a:ea typeface="Montserrat"/>
                <a:cs typeface="Montserrat"/>
                <a:sym typeface="Montserrat"/>
              </a:defRPr>
            </a:lvl9pPr>
          </a:lstStyle>
          <a:p/>
        </p:txBody>
      </p:sp>
      <p:sp>
        <p:nvSpPr>
          <p:cNvPr id="7" name="Google Shape;7;p31"/>
          <p:cNvSpPr txBox="1"/>
          <p:nvPr>
            <p:ph idx="1" type="body"/>
          </p:nvPr>
        </p:nvSpPr>
        <p:spPr>
          <a:xfrm>
            <a:off x="1041075" y="1342825"/>
            <a:ext cx="7061700" cy="2828100"/>
          </a:xfrm>
          <a:prstGeom prst="rect">
            <a:avLst/>
          </a:prstGeom>
          <a:noFill/>
          <a:ln>
            <a:noFill/>
          </a:ln>
        </p:spPr>
        <p:txBody>
          <a:bodyPr anchorCtr="0" anchor="t" bIns="0" lIns="0" spcFirstLastPara="1" rIns="0" wrap="square" tIns="0">
            <a:noAutofit/>
          </a:bodyPr>
          <a:lstStyle>
            <a:lvl1pPr indent="-368300" lvl="0" marL="457200" marR="0" rtl="0" algn="l">
              <a:lnSpc>
                <a:spcPct val="115000"/>
              </a:lnSpc>
              <a:spcBef>
                <a:spcPts val="0"/>
              </a:spcBef>
              <a:spcAft>
                <a:spcPts val="0"/>
              </a:spcAft>
              <a:buClr>
                <a:schemeClr val="accent5"/>
              </a:buClr>
              <a:buSzPts val="2200"/>
              <a:buFont typeface="Frank Ruhl Libre Light"/>
              <a:buChar char="▫"/>
              <a:defRPr b="0" i="0" sz="2200" u="none" cap="none" strike="noStrike">
                <a:solidFill>
                  <a:schemeClr val="dk1"/>
                </a:solidFill>
                <a:latin typeface="Frank Ruhl Libre Light"/>
                <a:ea typeface="Frank Ruhl Libre Light"/>
                <a:cs typeface="Frank Ruhl Libre Light"/>
                <a:sym typeface="Frank Ruhl Libre Light"/>
              </a:defRPr>
            </a:lvl1pPr>
            <a:lvl2pPr indent="-368300" lvl="1" marL="914400" marR="0" rtl="0" algn="l">
              <a:lnSpc>
                <a:spcPct val="115000"/>
              </a:lnSpc>
              <a:spcBef>
                <a:spcPts val="800"/>
              </a:spcBef>
              <a:spcAft>
                <a:spcPts val="0"/>
              </a:spcAft>
              <a:buClr>
                <a:schemeClr val="accent5"/>
              </a:buClr>
              <a:buSzPts val="2200"/>
              <a:buFont typeface="Frank Ruhl Libre Light"/>
              <a:buChar char="⬝"/>
              <a:defRPr b="0" i="0" sz="2200" u="none" cap="none" strike="noStrike">
                <a:solidFill>
                  <a:schemeClr val="dk1"/>
                </a:solidFill>
                <a:latin typeface="Frank Ruhl Libre Light"/>
                <a:ea typeface="Frank Ruhl Libre Light"/>
                <a:cs typeface="Frank Ruhl Libre Light"/>
                <a:sym typeface="Frank Ruhl Libre Light"/>
              </a:defRPr>
            </a:lvl2pPr>
            <a:lvl3pPr indent="-368300" lvl="2" marL="1371600" marR="0" rtl="0" algn="l">
              <a:lnSpc>
                <a:spcPct val="115000"/>
              </a:lnSpc>
              <a:spcBef>
                <a:spcPts val="800"/>
              </a:spcBef>
              <a:spcAft>
                <a:spcPts val="0"/>
              </a:spcAft>
              <a:buClr>
                <a:schemeClr val="accent5"/>
              </a:buClr>
              <a:buSzPts val="2200"/>
              <a:buFont typeface="Frank Ruhl Libre Light"/>
              <a:buChar char="⬝"/>
              <a:defRPr b="0" i="0" sz="2200" u="none" cap="none" strike="noStrike">
                <a:solidFill>
                  <a:schemeClr val="dk1"/>
                </a:solidFill>
                <a:latin typeface="Frank Ruhl Libre Light"/>
                <a:ea typeface="Frank Ruhl Libre Light"/>
                <a:cs typeface="Frank Ruhl Libre Light"/>
                <a:sym typeface="Frank Ruhl Libre Light"/>
              </a:defRPr>
            </a:lvl3pPr>
            <a:lvl4pPr indent="-368300" lvl="3" marL="1828800" marR="0" rtl="0" algn="l">
              <a:lnSpc>
                <a:spcPct val="115000"/>
              </a:lnSpc>
              <a:spcBef>
                <a:spcPts val="800"/>
              </a:spcBef>
              <a:spcAft>
                <a:spcPts val="0"/>
              </a:spcAft>
              <a:buClr>
                <a:schemeClr val="dk1"/>
              </a:buClr>
              <a:buSzPts val="2200"/>
              <a:buFont typeface="Frank Ruhl Libre Light"/>
              <a:buChar char="●"/>
              <a:defRPr b="0" i="0" sz="2200" u="none" cap="none" strike="noStrike">
                <a:solidFill>
                  <a:schemeClr val="dk1"/>
                </a:solidFill>
                <a:latin typeface="Frank Ruhl Libre Light"/>
                <a:ea typeface="Frank Ruhl Libre Light"/>
                <a:cs typeface="Frank Ruhl Libre Light"/>
                <a:sym typeface="Frank Ruhl Libre Light"/>
              </a:defRPr>
            </a:lvl4pPr>
            <a:lvl5pPr indent="-368300" lvl="4" marL="2286000" marR="0" rtl="0" algn="l">
              <a:lnSpc>
                <a:spcPct val="115000"/>
              </a:lnSpc>
              <a:spcBef>
                <a:spcPts val="800"/>
              </a:spcBef>
              <a:spcAft>
                <a:spcPts val="0"/>
              </a:spcAft>
              <a:buClr>
                <a:schemeClr val="dk1"/>
              </a:buClr>
              <a:buSzPts val="2200"/>
              <a:buFont typeface="Frank Ruhl Libre Light"/>
              <a:buChar char="○"/>
              <a:defRPr b="0" i="0" sz="2200" u="none" cap="none" strike="noStrike">
                <a:solidFill>
                  <a:schemeClr val="dk1"/>
                </a:solidFill>
                <a:latin typeface="Frank Ruhl Libre Light"/>
                <a:ea typeface="Frank Ruhl Libre Light"/>
                <a:cs typeface="Frank Ruhl Libre Light"/>
                <a:sym typeface="Frank Ruhl Libre Light"/>
              </a:defRPr>
            </a:lvl5pPr>
            <a:lvl6pPr indent="-368300" lvl="5" marL="2743200" marR="0" rtl="0" algn="l">
              <a:lnSpc>
                <a:spcPct val="115000"/>
              </a:lnSpc>
              <a:spcBef>
                <a:spcPts val="800"/>
              </a:spcBef>
              <a:spcAft>
                <a:spcPts val="0"/>
              </a:spcAft>
              <a:buClr>
                <a:schemeClr val="dk1"/>
              </a:buClr>
              <a:buSzPts val="2200"/>
              <a:buFont typeface="Frank Ruhl Libre Light"/>
              <a:buChar char="■"/>
              <a:defRPr b="0" i="0" sz="2200" u="none" cap="none" strike="noStrike">
                <a:solidFill>
                  <a:schemeClr val="dk1"/>
                </a:solidFill>
                <a:latin typeface="Frank Ruhl Libre Light"/>
                <a:ea typeface="Frank Ruhl Libre Light"/>
                <a:cs typeface="Frank Ruhl Libre Light"/>
                <a:sym typeface="Frank Ruhl Libre Light"/>
              </a:defRPr>
            </a:lvl6pPr>
            <a:lvl7pPr indent="-368300" lvl="6" marL="3200400" marR="0" rtl="0" algn="l">
              <a:lnSpc>
                <a:spcPct val="115000"/>
              </a:lnSpc>
              <a:spcBef>
                <a:spcPts val="800"/>
              </a:spcBef>
              <a:spcAft>
                <a:spcPts val="0"/>
              </a:spcAft>
              <a:buClr>
                <a:schemeClr val="dk1"/>
              </a:buClr>
              <a:buSzPts val="2200"/>
              <a:buFont typeface="Frank Ruhl Libre Light"/>
              <a:buChar char="●"/>
              <a:defRPr b="0" i="0" sz="2200" u="none" cap="none" strike="noStrike">
                <a:solidFill>
                  <a:schemeClr val="dk1"/>
                </a:solidFill>
                <a:latin typeface="Frank Ruhl Libre Light"/>
                <a:ea typeface="Frank Ruhl Libre Light"/>
                <a:cs typeface="Frank Ruhl Libre Light"/>
                <a:sym typeface="Frank Ruhl Libre Light"/>
              </a:defRPr>
            </a:lvl7pPr>
            <a:lvl8pPr indent="-368300" lvl="7" marL="3657600" marR="0" rtl="0" algn="l">
              <a:lnSpc>
                <a:spcPct val="115000"/>
              </a:lnSpc>
              <a:spcBef>
                <a:spcPts val="800"/>
              </a:spcBef>
              <a:spcAft>
                <a:spcPts val="0"/>
              </a:spcAft>
              <a:buClr>
                <a:schemeClr val="dk1"/>
              </a:buClr>
              <a:buSzPts val="2200"/>
              <a:buFont typeface="Frank Ruhl Libre Light"/>
              <a:buChar char="○"/>
              <a:defRPr b="0" i="0" sz="2200" u="none" cap="none" strike="noStrike">
                <a:solidFill>
                  <a:schemeClr val="dk1"/>
                </a:solidFill>
                <a:latin typeface="Frank Ruhl Libre Light"/>
                <a:ea typeface="Frank Ruhl Libre Light"/>
                <a:cs typeface="Frank Ruhl Libre Light"/>
                <a:sym typeface="Frank Ruhl Libre Light"/>
              </a:defRPr>
            </a:lvl8pPr>
            <a:lvl9pPr indent="-368300" lvl="8" marL="4114800" marR="0" rtl="0" algn="l">
              <a:lnSpc>
                <a:spcPct val="115000"/>
              </a:lnSpc>
              <a:spcBef>
                <a:spcPts val="800"/>
              </a:spcBef>
              <a:spcAft>
                <a:spcPts val="800"/>
              </a:spcAft>
              <a:buClr>
                <a:schemeClr val="dk1"/>
              </a:buClr>
              <a:buSzPts val="2200"/>
              <a:buFont typeface="Frank Ruhl Libre Light"/>
              <a:buChar char="■"/>
              <a:defRPr b="0" i="0" sz="2200" u="none" cap="none" strike="noStrike">
                <a:solidFill>
                  <a:schemeClr val="dk1"/>
                </a:solidFill>
                <a:latin typeface="Frank Ruhl Libre Light"/>
                <a:ea typeface="Frank Ruhl Libre Light"/>
                <a:cs typeface="Frank Ruhl Libre Light"/>
                <a:sym typeface="Frank Ruhl Libre Light"/>
              </a:defRPr>
            </a:lvl9pPr>
          </a:lstStyle>
          <a:p/>
        </p:txBody>
      </p:sp>
      <p:sp>
        <p:nvSpPr>
          <p:cNvPr id="8" name="Google Shape;8;p31"/>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lvl1pPr indent="0" lvl="0" marL="0" marR="0" rtl="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1pPr>
            <a:lvl2pPr indent="0" lvl="1" marL="0" marR="0" rtl="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2pPr>
            <a:lvl3pPr indent="0" lvl="2" marL="0" marR="0" rtl="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3pPr>
            <a:lvl4pPr indent="0" lvl="3" marL="0" marR="0" rtl="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4pPr>
            <a:lvl5pPr indent="0" lvl="4" marL="0" marR="0" rtl="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5pPr>
            <a:lvl6pPr indent="0" lvl="5" marL="0" marR="0" rtl="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6pPr>
            <a:lvl7pPr indent="0" lvl="6" marL="0" marR="0" rtl="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7pPr>
            <a:lvl8pPr indent="0" lvl="7" marL="0" marR="0" rtl="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8pPr>
            <a:lvl9pPr indent="0" lvl="8" marL="0" marR="0" rtl="0" algn="ctr">
              <a:lnSpc>
                <a:spcPct val="100000"/>
              </a:lnSpc>
              <a:spcBef>
                <a:spcPts val="0"/>
              </a:spcBef>
              <a:spcAft>
                <a:spcPts val="0"/>
              </a:spcAft>
              <a:buClr>
                <a:srgbClr val="000000"/>
              </a:buClr>
              <a:buSzPts val="1300"/>
              <a:buFont typeface="Arial"/>
              <a:buNone/>
              <a:defRPr b="0" i="0" sz="1300" u="none" cap="none" strike="noStrike">
                <a:solidFill>
                  <a:schemeClr val="accent4"/>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 name="Shape 67"/>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1" name="Shape 81"/>
        <p:cNvGrpSpPr/>
        <p:nvPr/>
      </p:nvGrpSpPr>
      <p:grpSpPr>
        <a:xfrm>
          <a:off x="0" y="0"/>
          <a:ext cx="0" cy="0"/>
          <a:chOff x="0" y="0"/>
          <a:chExt cx="0" cy="0"/>
        </a:xfrm>
      </p:grpSpPr>
      <p:sp>
        <p:nvSpPr>
          <p:cNvPr id="82" name="Google Shape;82;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83" name="Google Shape;83;p4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4" name="Google Shape;84;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1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omments" Target="../comments/comment2.xml"/><Relationship Id="rId4" Type="http://schemas.openxmlformats.org/officeDocument/2006/relationships/image" Target="../media/image1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comments" Target="../comments/comment3.xml"/><Relationship Id="rId4" Type="http://schemas.openxmlformats.org/officeDocument/2006/relationships/image" Target="../media/image52.jpg"/><Relationship Id="rId5" Type="http://schemas.openxmlformats.org/officeDocument/2006/relationships/image" Target="../media/image21.png"/><Relationship Id="rId6"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9.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34.png"/><Relationship Id="rId4" Type="http://schemas.openxmlformats.org/officeDocument/2006/relationships/image" Target="../media/image30.png"/><Relationship Id="rId5" Type="http://schemas.openxmlformats.org/officeDocument/2006/relationships/image" Target="../media/image3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3.png"/><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7.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3.png"/><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2.png"/><Relationship Id="rId4" Type="http://schemas.openxmlformats.org/officeDocument/2006/relationships/image" Target="../media/image4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2.png"/><Relationship Id="rId4"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2.png"/><Relationship Id="rId4" Type="http://schemas.openxmlformats.org/officeDocument/2006/relationships/image" Target="../media/image4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44.png"/><Relationship Id="rId4" Type="http://schemas.openxmlformats.org/officeDocument/2006/relationships/image" Target="../media/image5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2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48.png"/></Relationships>
</file>

<file path=ppt/slides/_rels/slide35.xml.rels><?xml version="1.0" encoding="UTF-8" standalone="yes"?><Relationships xmlns="http://schemas.openxmlformats.org/package/2006/relationships"><Relationship Id="rId11" Type="http://schemas.openxmlformats.org/officeDocument/2006/relationships/image" Target="../media/image41.png"/><Relationship Id="rId10" Type="http://schemas.openxmlformats.org/officeDocument/2006/relationships/image" Target="../media/image33.png"/><Relationship Id="rId13" Type="http://schemas.openxmlformats.org/officeDocument/2006/relationships/image" Target="../media/image60.png"/><Relationship Id="rId12" Type="http://schemas.openxmlformats.org/officeDocument/2006/relationships/image" Target="../media/image61.jpg"/><Relationship Id="rId1" Type="http://schemas.openxmlformats.org/officeDocument/2006/relationships/slideLayout" Target="../slideLayouts/slideLayout17.xml"/><Relationship Id="rId2" Type="http://schemas.openxmlformats.org/officeDocument/2006/relationships/notesSlide" Target="../notesSlides/notesSlide35.xml"/><Relationship Id="rId3" Type="http://schemas.openxmlformats.org/officeDocument/2006/relationships/image" Target="../media/image50.png"/><Relationship Id="rId4" Type="http://schemas.openxmlformats.org/officeDocument/2006/relationships/image" Target="../media/image44.png"/><Relationship Id="rId9" Type="http://schemas.openxmlformats.org/officeDocument/2006/relationships/image" Target="../media/image38.png"/><Relationship Id="rId15" Type="http://schemas.openxmlformats.org/officeDocument/2006/relationships/image" Target="../media/image62.png"/><Relationship Id="rId14" Type="http://schemas.openxmlformats.org/officeDocument/2006/relationships/image" Target="../media/image63.png"/><Relationship Id="rId5" Type="http://schemas.openxmlformats.org/officeDocument/2006/relationships/image" Target="../media/image51.png"/><Relationship Id="rId6" Type="http://schemas.openxmlformats.org/officeDocument/2006/relationships/image" Target="../media/image19.jpg"/><Relationship Id="rId7" Type="http://schemas.openxmlformats.org/officeDocument/2006/relationships/image" Target="../media/image58.png"/><Relationship Id="rId8" Type="http://schemas.openxmlformats.org/officeDocument/2006/relationships/image" Target="../media/image5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 Id="rId3" Type="http://schemas.openxmlformats.org/officeDocument/2006/relationships/image" Target="../media/image19.jpg"/><Relationship Id="rId4" Type="http://schemas.openxmlformats.org/officeDocument/2006/relationships/image" Target="../media/image8.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2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omments" Target="../comments/comment1.xml"/><Relationship Id="rId4" Type="http://schemas.openxmlformats.org/officeDocument/2006/relationships/image" Target="../media/image16.png"/><Relationship Id="rId5" Type="http://schemas.openxmlformats.org/officeDocument/2006/relationships/image" Target="../media/image2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7.jp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129" name="Shape 129"/>
        <p:cNvGrpSpPr/>
        <p:nvPr/>
      </p:nvGrpSpPr>
      <p:grpSpPr>
        <a:xfrm>
          <a:off x="0" y="0"/>
          <a:ext cx="0" cy="0"/>
          <a:chOff x="0" y="0"/>
          <a:chExt cx="0" cy="0"/>
        </a:xfrm>
      </p:grpSpPr>
      <p:sp>
        <p:nvSpPr>
          <p:cNvPr id="130" name="Google Shape;130;p1"/>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2"/>
                </a:solidFill>
              </a:rPr>
              <a:t>‹#›</a:t>
            </a:fld>
            <a:endParaRPr>
              <a:solidFill>
                <a:schemeClr val="lt2"/>
              </a:solidFill>
            </a:endParaRPr>
          </a:p>
        </p:txBody>
      </p:sp>
      <p:sp>
        <p:nvSpPr>
          <p:cNvPr id="131" name="Google Shape;131;p1"/>
          <p:cNvSpPr txBox="1"/>
          <p:nvPr/>
        </p:nvSpPr>
        <p:spPr>
          <a:xfrm>
            <a:off x="1693925" y="1805775"/>
            <a:ext cx="42567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Frank Ruhl Libre Light"/>
              <a:ea typeface="Frank Ruhl Libre Light"/>
              <a:cs typeface="Frank Ruhl Libre Light"/>
              <a:sym typeface="Frank Ruhl Libre Light"/>
            </a:endParaRPr>
          </a:p>
        </p:txBody>
      </p:sp>
      <p:sp>
        <p:nvSpPr>
          <p:cNvPr id="132" name="Google Shape;132;p1"/>
          <p:cNvSpPr/>
          <p:nvPr/>
        </p:nvSpPr>
        <p:spPr>
          <a:xfrm>
            <a:off x="666900" y="652200"/>
            <a:ext cx="7810200" cy="3839100"/>
          </a:xfrm>
          <a:prstGeom prst="rect">
            <a:avLst/>
          </a:prstGeom>
          <a:solidFill>
            <a:srgbClr val="F5F6F0">
              <a:alpha val="8627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3" name="Google Shape;133;p1"/>
          <p:cNvSpPr txBox="1"/>
          <p:nvPr/>
        </p:nvSpPr>
        <p:spPr>
          <a:xfrm>
            <a:off x="920550" y="2709808"/>
            <a:ext cx="6754200" cy="11022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800"/>
              </a:spcBef>
              <a:spcAft>
                <a:spcPts val="0"/>
              </a:spcAft>
              <a:buClr>
                <a:srgbClr val="000000"/>
              </a:buClr>
              <a:buSzPts val="1100"/>
              <a:buFont typeface="Arial"/>
              <a:buNone/>
            </a:pPr>
            <a:r>
              <a:rPr b="0" i="0" lang="en" sz="1100" u="none" cap="none" strike="noStrike">
                <a:solidFill>
                  <a:schemeClr val="accent6"/>
                </a:solidFill>
                <a:latin typeface="EB Garamond"/>
                <a:ea typeface="EB Garamond"/>
                <a:cs typeface="EB Garamond"/>
                <a:sym typeface="EB Garamond"/>
              </a:rPr>
              <a:t>EWA MACHOTKA, Stockholm University </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800"/>
              </a:spcBef>
              <a:spcAft>
                <a:spcPts val="0"/>
              </a:spcAft>
              <a:buClr>
                <a:srgbClr val="000000"/>
              </a:buClr>
              <a:buSzPts val="1100"/>
              <a:buFont typeface="Arial"/>
              <a:buNone/>
            </a:pPr>
            <a:r>
              <a:rPr b="0" i="0" lang="en" sz="1100" u="none" cap="none" strike="noStrike">
                <a:solidFill>
                  <a:schemeClr val="accent6"/>
                </a:solidFill>
                <a:latin typeface="EB Garamond"/>
                <a:ea typeface="EB Garamond"/>
                <a:cs typeface="EB Garamond"/>
                <a:sym typeface="EB Garamond"/>
              </a:rPr>
              <a:t>KONSTANTINA LIAGKOU, Athens University of Economics and Business</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800"/>
              </a:spcBef>
              <a:spcAft>
                <a:spcPts val="0"/>
              </a:spcAft>
              <a:buClr>
                <a:srgbClr val="000000"/>
              </a:buClr>
              <a:buSzPts val="1100"/>
              <a:buFont typeface="Arial"/>
              <a:buNone/>
            </a:pPr>
            <a:r>
              <a:rPr b="0" i="0" lang="en" sz="1100" u="none" cap="none" strike="noStrike">
                <a:solidFill>
                  <a:schemeClr val="accent6"/>
                </a:solidFill>
                <a:latin typeface="EB Garamond"/>
                <a:ea typeface="EB Garamond"/>
                <a:cs typeface="EB Garamond"/>
                <a:sym typeface="EB Garamond"/>
              </a:rPr>
              <a:t>JOHN PAVLOPOULOS, Athens University of Economics and Business, Stockholm University </a:t>
            </a:r>
            <a:endParaRPr b="0" i="0" sz="1100" u="none" cap="none" strike="noStrike">
              <a:solidFill>
                <a:schemeClr val="accent6"/>
              </a:solidFill>
              <a:latin typeface="EB Garamond"/>
              <a:ea typeface="EB Garamond"/>
              <a:cs typeface="EB Garamond"/>
              <a:sym typeface="EB Garamond"/>
            </a:endParaRPr>
          </a:p>
          <a:p>
            <a:pPr indent="0" lvl="0" marL="0" marR="0" rtl="0" algn="r">
              <a:lnSpc>
                <a:spcPct val="90000"/>
              </a:lnSpc>
              <a:spcBef>
                <a:spcPts val="800"/>
              </a:spcBef>
              <a:spcAft>
                <a:spcPts val="0"/>
              </a:spcAft>
              <a:buClr>
                <a:srgbClr val="000000"/>
              </a:buClr>
              <a:buSzPts val="1800"/>
              <a:buFont typeface="Arial"/>
              <a:buNone/>
            </a:pPr>
            <a:r>
              <a:t/>
            </a:r>
            <a:endParaRPr b="0" i="0" sz="1100" u="none" cap="none" strike="noStrike">
              <a:solidFill>
                <a:srgbClr val="000000"/>
              </a:solidFill>
              <a:latin typeface="Frank Ruhl Libre Light"/>
              <a:ea typeface="Frank Ruhl Libre Light"/>
              <a:cs typeface="Frank Ruhl Libre Light"/>
              <a:sym typeface="Frank Ruhl Libre Light"/>
            </a:endParaRPr>
          </a:p>
        </p:txBody>
      </p:sp>
      <p:pic>
        <p:nvPicPr>
          <p:cNvPr id="134" name="Google Shape;134;p1"/>
          <p:cNvPicPr preferRelativeResize="0"/>
          <p:nvPr/>
        </p:nvPicPr>
        <p:blipFill rotWithShape="1">
          <a:blip r:embed="rId3">
            <a:alphaModFix/>
          </a:blip>
          <a:srcRect b="0" l="0" r="0" t="0"/>
          <a:stretch/>
        </p:blipFill>
        <p:spPr>
          <a:xfrm>
            <a:off x="7494475" y="3544200"/>
            <a:ext cx="849774" cy="832799"/>
          </a:xfrm>
          <a:prstGeom prst="rect">
            <a:avLst/>
          </a:prstGeom>
          <a:noFill/>
          <a:ln>
            <a:noFill/>
          </a:ln>
        </p:spPr>
      </p:pic>
      <p:pic>
        <p:nvPicPr>
          <p:cNvPr id="135" name="Google Shape;135;p1"/>
          <p:cNvPicPr preferRelativeResize="0"/>
          <p:nvPr/>
        </p:nvPicPr>
        <p:blipFill rotWithShape="1">
          <a:blip r:embed="rId4">
            <a:alphaModFix/>
          </a:blip>
          <a:srcRect b="0" l="0" r="0" t="0"/>
          <a:stretch/>
        </p:blipFill>
        <p:spPr>
          <a:xfrm>
            <a:off x="5438375" y="3884100"/>
            <a:ext cx="1886874" cy="492900"/>
          </a:xfrm>
          <a:prstGeom prst="rect">
            <a:avLst/>
          </a:prstGeom>
          <a:noFill/>
          <a:ln>
            <a:noFill/>
          </a:ln>
        </p:spPr>
      </p:pic>
      <p:sp>
        <p:nvSpPr>
          <p:cNvPr id="136" name="Google Shape;136;p1"/>
          <p:cNvSpPr txBox="1"/>
          <p:nvPr/>
        </p:nvSpPr>
        <p:spPr>
          <a:xfrm>
            <a:off x="920550" y="1359843"/>
            <a:ext cx="6946500" cy="923299"/>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rgbClr val="000000"/>
                </a:solidFill>
                <a:latin typeface="Garamond"/>
                <a:ea typeface="Garamond"/>
                <a:cs typeface="Garamond"/>
                <a:sym typeface="Garamond"/>
                <a:extLst>
                  <a:ext uri="http://customooxmlschemas.google.com/">
                    <go:slidesCustomData xmlns:go="http://customooxmlschemas.google.com/" textRoundtripDataId="0"/>
                  </a:ext>
                </a:extLst>
              </a:rPr>
              <a:t>Mapping</a:t>
            </a:r>
            <a:r>
              <a:rPr b="1" i="0" lang="en" sz="2400" u="none" cap="none" strike="noStrike">
                <a:solidFill>
                  <a:srgbClr val="000000"/>
                </a:solidFill>
                <a:latin typeface="Garamond"/>
                <a:ea typeface="Garamond"/>
                <a:cs typeface="Garamond"/>
                <a:sym typeface="Garamond"/>
              </a:rPr>
              <a:t> Japanese Landscape Prints with NLP: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rgbClr val="000000"/>
                </a:solidFill>
                <a:latin typeface="Garamond"/>
                <a:ea typeface="Garamond"/>
                <a:cs typeface="Garamond"/>
                <a:sym typeface="Garamond"/>
              </a:rPr>
              <a:t>Challenges and Solutions</a:t>
            </a:r>
            <a:endParaRPr b="1" i="0" sz="2400" u="none" cap="none" strike="noStrike">
              <a:solidFill>
                <a:srgbClr val="073763"/>
              </a:solidFill>
              <a:latin typeface="Garamond"/>
              <a:ea typeface="Garamond"/>
              <a:cs typeface="Garamond"/>
              <a:sym typeface="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277" name="Shape 277"/>
        <p:cNvGrpSpPr/>
        <p:nvPr/>
      </p:nvGrpSpPr>
      <p:grpSpPr>
        <a:xfrm>
          <a:off x="0" y="0"/>
          <a:ext cx="0" cy="0"/>
          <a:chOff x="0" y="0"/>
          <a:chExt cx="0" cy="0"/>
        </a:xfrm>
      </p:grpSpPr>
      <p:sp>
        <p:nvSpPr>
          <p:cNvPr id="278" name="Google Shape;278;p9"/>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t>‹#›</a:t>
            </a:fld>
            <a:endParaRPr/>
          </a:p>
        </p:txBody>
      </p:sp>
      <p:sp>
        <p:nvSpPr>
          <p:cNvPr id="279" name="Google Shape;279;p9"/>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80" name="Google Shape;280;p9"/>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81" name="Google Shape;281;p9"/>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82" name="Google Shape;282;p9"/>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83" name="Google Shape;283;p9"/>
          <p:cNvSpPr/>
          <p:nvPr/>
        </p:nvSpPr>
        <p:spPr>
          <a:xfrm>
            <a:off x="556750" y="115300"/>
            <a:ext cx="8030700" cy="431100"/>
          </a:xfrm>
          <a:prstGeom prst="rect">
            <a:avLst/>
          </a:prstGeom>
          <a:solidFill>
            <a:srgbClr val="DBC7AE">
              <a:alpha val="4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9"/>
          <p:cNvSpPr txBox="1"/>
          <p:nvPr>
            <p:ph idx="4294967295" type="title"/>
          </p:nvPr>
        </p:nvSpPr>
        <p:spPr>
          <a:xfrm>
            <a:off x="1722700" y="97300"/>
            <a:ext cx="5698800" cy="467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sz="1900">
                <a:solidFill>
                  <a:schemeClr val="lt1"/>
                </a:solidFill>
                <a:latin typeface="EB Garamond"/>
                <a:ea typeface="EB Garamond"/>
                <a:cs typeface="EB Garamond"/>
                <a:sym typeface="EB Garamond"/>
              </a:rPr>
              <a:t>Dataset development</a:t>
            </a:r>
            <a:endParaRPr b="1" i="1" sz="1900">
              <a:solidFill>
                <a:schemeClr val="lt1"/>
              </a:solidFill>
              <a:latin typeface="EB Garamond"/>
              <a:ea typeface="EB Garamond"/>
              <a:cs typeface="EB Garamond"/>
              <a:sym typeface="EB Garamond"/>
            </a:endParaRPr>
          </a:p>
        </p:txBody>
      </p:sp>
      <p:pic>
        <p:nvPicPr>
          <p:cNvPr id="285" name="Google Shape;285;p9"/>
          <p:cNvPicPr preferRelativeResize="0"/>
          <p:nvPr/>
        </p:nvPicPr>
        <p:blipFill rotWithShape="1">
          <a:blip r:embed="rId4">
            <a:alphaModFix/>
          </a:blip>
          <a:srcRect b="0" l="0" r="0" t="0"/>
          <a:stretch/>
        </p:blipFill>
        <p:spPr>
          <a:xfrm>
            <a:off x="732875" y="898700"/>
            <a:ext cx="6179619" cy="3102300"/>
          </a:xfrm>
          <a:prstGeom prst="rect">
            <a:avLst/>
          </a:prstGeom>
          <a:noFill/>
          <a:ln>
            <a:noFill/>
          </a:ln>
        </p:spPr>
      </p:pic>
      <p:sp>
        <p:nvSpPr>
          <p:cNvPr id="286" name="Google Shape;286;p9"/>
          <p:cNvSpPr txBox="1"/>
          <p:nvPr/>
        </p:nvSpPr>
        <p:spPr>
          <a:xfrm>
            <a:off x="604138" y="4062275"/>
            <a:ext cx="65178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63636"/>
              </a:lnSpc>
              <a:spcBef>
                <a:spcPts val="0"/>
              </a:spcBef>
              <a:spcAft>
                <a:spcPts val="0"/>
              </a:spcAft>
              <a:buClr>
                <a:srgbClr val="000000"/>
              </a:buClr>
              <a:buSzPts val="1200"/>
              <a:buFont typeface="Arial"/>
              <a:buNone/>
            </a:pPr>
            <a:r>
              <a:rPr b="0" i="0" lang="en" sz="1200" u="none" cap="none" strike="noStrike">
                <a:solidFill>
                  <a:schemeClr val="accent4"/>
                </a:solidFill>
                <a:latin typeface="Arial"/>
                <a:ea typeface="Arial"/>
                <a:cs typeface="Arial"/>
                <a:sym typeface="Arial"/>
              </a:rPr>
              <a:t>Ukiyo-e Portal Database, Art Research Center, Ritsumeikan University, Kyoto</a:t>
            </a:r>
            <a:endParaRPr b="0" i="0" sz="1400" u="none" cap="none" strike="noStrike">
              <a:solidFill>
                <a:schemeClr val="accent4"/>
              </a:solidFill>
              <a:latin typeface="Frank Ruhl Libre Light"/>
              <a:ea typeface="Frank Ruhl Libre Light"/>
              <a:cs typeface="Frank Ruhl Libre Light"/>
              <a:sym typeface="Frank Ruhl Libre Light"/>
            </a:endParaRPr>
          </a:p>
        </p:txBody>
      </p:sp>
      <p:sp>
        <p:nvSpPr>
          <p:cNvPr id="287" name="Google Shape;287;p9"/>
          <p:cNvSpPr txBox="1"/>
          <p:nvPr/>
        </p:nvSpPr>
        <p:spPr>
          <a:xfrm>
            <a:off x="6144000" y="898700"/>
            <a:ext cx="3000000" cy="563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n">
                <a:solidFill>
                  <a:schemeClr val="lt1"/>
                </a:solidFill>
                <a:latin typeface="Montserrat"/>
                <a:ea typeface="Montserrat"/>
                <a:cs typeface="Montserrat"/>
                <a:sym typeface="Montserrat"/>
                <a:extLst>
                  <a:ext uri="http://customooxmlschemas.google.com/">
                    <go:slidesCustomData xmlns:go="http://customooxmlschemas.google.com/" textRoundtripDataId="2"/>
                  </a:ext>
                </a:extLst>
              </a:rPr>
              <a:t>Over 20,408</a:t>
            </a:r>
            <a:endParaRPr b="1">
              <a:solidFill>
                <a:schemeClr val="lt1"/>
              </a:solidFill>
              <a:latin typeface="Montserrat"/>
              <a:ea typeface="Montserrat"/>
              <a:cs typeface="Montserrat"/>
              <a:sym typeface="Montserrat"/>
            </a:endParaRPr>
          </a:p>
          <a:p>
            <a:pPr indent="0" lvl="0" marL="0" rtl="0" algn="ctr">
              <a:lnSpc>
                <a:spcPct val="115000"/>
              </a:lnSpc>
              <a:spcBef>
                <a:spcPts val="0"/>
              </a:spcBef>
              <a:spcAft>
                <a:spcPts val="800"/>
              </a:spcAft>
              <a:buClr>
                <a:schemeClr val="accent5"/>
              </a:buClr>
              <a:buSzPts val="2200"/>
              <a:buFont typeface="Frank Ruhl Libre Light"/>
              <a:buNone/>
            </a:pPr>
            <a:r>
              <a:rPr i="1" lang="en" sz="1200">
                <a:solidFill>
                  <a:schemeClr val="accent4"/>
                </a:solidFill>
                <a:latin typeface="Frank Ruhl Libre Light"/>
                <a:ea typeface="Frank Ruhl Libre Light"/>
                <a:cs typeface="Frank Ruhl Libre Light"/>
                <a:sym typeface="Frank Ruhl Libre Light"/>
              </a:rPr>
              <a:t>Ukiyo-e </a:t>
            </a:r>
            <a:r>
              <a:rPr lang="en" sz="1200">
                <a:solidFill>
                  <a:schemeClr val="accent4"/>
                </a:solidFill>
                <a:latin typeface="Frank Ruhl Libre Light"/>
                <a:ea typeface="Frank Ruhl Libre Light"/>
                <a:cs typeface="Frank Ruhl Libre Light"/>
                <a:sym typeface="Frank Ruhl Libre Light"/>
              </a:rPr>
              <a:t>prints</a:t>
            </a:r>
            <a:endParaRPr b="1" sz="1200">
              <a:solidFill>
                <a:schemeClr val="accent4"/>
              </a:solidFill>
              <a:latin typeface="Montserrat"/>
              <a:ea typeface="Montserrat"/>
              <a:cs typeface="Montserrat"/>
              <a:sym typeface="Montserrat"/>
            </a:endParaRPr>
          </a:p>
        </p:txBody>
      </p:sp>
      <p:sp>
        <p:nvSpPr>
          <p:cNvPr id="288" name="Google Shape;288;p9"/>
          <p:cNvSpPr txBox="1"/>
          <p:nvPr/>
        </p:nvSpPr>
        <p:spPr>
          <a:xfrm>
            <a:off x="6223275" y="1694675"/>
            <a:ext cx="3000000" cy="13023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n">
                <a:solidFill>
                  <a:schemeClr val="lt1"/>
                </a:solidFill>
                <a:latin typeface="Montserrat"/>
                <a:ea typeface="Montserrat"/>
                <a:cs typeface="Montserrat"/>
                <a:sym typeface="Montserrat"/>
              </a:rPr>
              <a:t>200</a:t>
            </a:r>
            <a:endParaRPr b="1">
              <a:solidFill>
                <a:schemeClr val="lt1"/>
              </a:solidFill>
              <a:latin typeface="Montserrat"/>
              <a:ea typeface="Montserrat"/>
              <a:cs typeface="Montserrat"/>
              <a:sym typeface="Montserrat"/>
            </a:endParaRPr>
          </a:p>
          <a:p>
            <a:pPr indent="0" lvl="0" marL="0" rtl="0" algn="ctr">
              <a:lnSpc>
                <a:spcPct val="100000"/>
              </a:lnSpc>
              <a:spcBef>
                <a:spcPts val="0"/>
              </a:spcBef>
              <a:spcAft>
                <a:spcPts val="0"/>
              </a:spcAft>
              <a:buNone/>
            </a:pPr>
            <a:r>
              <a:rPr lang="en" sz="1200">
                <a:solidFill>
                  <a:schemeClr val="accent4"/>
                </a:solidFill>
                <a:latin typeface="Frank Ruhl Libre"/>
                <a:ea typeface="Frank Ruhl Libre"/>
                <a:cs typeface="Frank Ruhl Libre"/>
                <a:sym typeface="Frank Ruhl Libre"/>
              </a:rPr>
              <a:t>Annotated </a:t>
            </a:r>
            <a:endParaRPr sz="1200">
              <a:solidFill>
                <a:schemeClr val="accent4"/>
              </a:solidFill>
              <a:latin typeface="Frank Ruhl Libre"/>
              <a:ea typeface="Frank Ruhl Libre"/>
              <a:cs typeface="Frank Ruhl Libre"/>
              <a:sym typeface="Frank Ruhl Libre"/>
            </a:endParaRPr>
          </a:p>
          <a:p>
            <a:pPr indent="0" lvl="0" marL="0" rtl="0" algn="ctr">
              <a:lnSpc>
                <a:spcPct val="100000"/>
              </a:lnSpc>
              <a:spcBef>
                <a:spcPts val="0"/>
              </a:spcBef>
              <a:spcAft>
                <a:spcPts val="0"/>
              </a:spcAft>
              <a:buNone/>
            </a:pPr>
            <a:r>
              <a:rPr lang="en" sz="1200">
                <a:solidFill>
                  <a:schemeClr val="accent4"/>
                </a:solidFill>
                <a:latin typeface="Frank Ruhl Libre"/>
                <a:ea typeface="Frank Ruhl Libre"/>
                <a:cs typeface="Frank Ruhl Libre"/>
                <a:sym typeface="Frank Ruhl Libre"/>
              </a:rPr>
              <a:t>by an art historian, </a:t>
            </a:r>
            <a:endParaRPr sz="1200">
              <a:solidFill>
                <a:schemeClr val="accent4"/>
              </a:solidFill>
              <a:latin typeface="Frank Ruhl Libre"/>
              <a:ea typeface="Frank Ruhl Libre"/>
              <a:cs typeface="Frank Ruhl Libre"/>
              <a:sym typeface="Frank Ruhl Libre"/>
            </a:endParaRPr>
          </a:p>
          <a:p>
            <a:pPr indent="0" lvl="0" marL="0" rtl="0" algn="ctr">
              <a:lnSpc>
                <a:spcPct val="100000"/>
              </a:lnSpc>
              <a:spcBef>
                <a:spcPts val="0"/>
              </a:spcBef>
              <a:spcAft>
                <a:spcPts val="0"/>
              </a:spcAft>
              <a:buNone/>
            </a:pPr>
            <a:r>
              <a:rPr lang="en" sz="1200">
                <a:solidFill>
                  <a:schemeClr val="accent4"/>
                </a:solidFill>
                <a:latin typeface="Frank Ruhl Libre"/>
                <a:ea typeface="Frank Ruhl Libre"/>
                <a:cs typeface="Frank Ruhl Libre"/>
                <a:sym typeface="Frank Ruhl Libre"/>
              </a:rPr>
              <a:t>expert in Japanese </a:t>
            </a:r>
            <a:endParaRPr sz="1200">
              <a:solidFill>
                <a:schemeClr val="accent4"/>
              </a:solidFill>
              <a:latin typeface="Frank Ruhl Libre"/>
              <a:ea typeface="Frank Ruhl Libre"/>
              <a:cs typeface="Frank Ruhl Libre"/>
              <a:sym typeface="Frank Ruhl Libre"/>
            </a:endParaRPr>
          </a:p>
          <a:p>
            <a:pPr indent="0" lvl="0" marL="0" rtl="0" algn="ctr">
              <a:lnSpc>
                <a:spcPct val="100000"/>
              </a:lnSpc>
              <a:spcBef>
                <a:spcPts val="0"/>
              </a:spcBef>
              <a:spcAft>
                <a:spcPts val="0"/>
              </a:spcAft>
              <a:buNone/>
            </a:pPr>
            <a:r>
              <a:rPr lang="en" sz="1200">
                <a:solidFill>
                  <a:schemeClr val="accent4"/>
                </a:solidFill>
                <a:latin typeface="Frank Ruhl Libre"/>
                <a:ea typeface="Frank Ruhl Libre"/>
                <a:cs typeface="Frank Ruhl Libre"/>
                <a:sym typeface="Frank Ruhl Libre"/>
              </a:rPr>
              <a:t>early modern history</a:t>
            </a:r>
            <a:br>
              <a:rPr lang="en" sz="1200">
                <a:solidFill>
                  <a:schemeClr val="accent4"/>
                </a:solidFill>
                <a:latin typeface="Frank Ruhl Libre"/>
                <a:ea typeface="Frank Ruhl Libre"/>
                <a:cs typeface="Frank Ruhl Libre"/>
                <a:sym typeface="Frank Ruhl Libre"/>
              </a:rPr>
            </a:br>
            <a:endParaRPr sz="1200">
              <a:solidFill>
                <a:schemeClr val="accent4"/>
              </a:solidFill>
              <a:latin typeface="Frank Ruhl Libre Light"/>
              <a:ea typeface="Frank Ruhl Libre Light"/>
              <a:cs typeface="Frank Ruhl Libre Light"/>
              <a:sym typeface="Frank Ruhl Libre Light"/>
            </a:endParaRPr>
          </a:p>
        </p:txBody>
      </p:sp>
      <p:sp>
        <p:nvSpPr>
          <p:cNvPr id="289" name="Google Shape;289;p9"/>
          <p:cNvSpPr txBox="1"/>
          <p:nvPr/>
        </p:nvSpPr>
        <p:spPr>
          <a:xfrm>
            <a:off x="6223275" y="3003363"/>
            <a:ext cx="3000000" cy="11175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n">
                <a:solidFill>
                  <a:schemeClr val="lt1"/>
                </a:solidFill>
                <a:latin typeface="Montserrat"/>
                <a:ea typeface="Montserrat"/>
                <a:cs typeface="Montserrat"/>
                <a:sym typeface="Montserrat"/>
              </a:rPr>
              <a:t>469</a:t>
            </a:r>
            <a:endParaRPr b="1">
              <a:solidFill>
                <a:schemeClr val="lt1"/>
              </a:solidFill>
              <a:latin typeface="Montserrat"/>
              <a:ea typeface="Montserrat"/>
              <a:cs typeface="Montserrat"/>
              <a:sym typeface="Montserrat"/>
            </a:endParaRPr>
          </a:p>
          <a:p>
            <a:pPr indent="0" lvl="0" marL="0" rtl="0" algn="ctr">
              <a:lnSpc>
                <a:spcPct val="100000"/>
              </a:lnSpc>
              <a:spcBef>
                <a:spcPts val="0"/>
              </a:spcBef>
              <a:spcAft>
                <a:spcPts val="0"/>
              </a:spcAft>
              <a:buNone/>
            </a:pPr>
            <a:r>
              <a:rPr lang="en" sz="1200">
                <a:solidFill>
                  <a:schemeClr val="accent4"/>
                </a:solidFill>
                <a:latin typeface="Frank Ruhl Libre Light"/>
                <a:ea typeface="Frank Ruhl Libre Light"/>
                <a:cs typeface="Frank Ruhl Libre Light"/>
                <a:sym typeface="Frank Ruhl Libre Light"/>
              </a:rPr>
              <a:t>Place names </a:t>
            </a:r>
            <a:endParaRPr sz="1200">
              <a:solidFill>
                <a:schemeClr val="accent4"/>
              </a:solidFill>
              <a:latin typeface="Frank Ruhl Libre Light"/>
              <a:ea typeface="Frank Ruhl Libre Light"/>
              <a:cs typeface="Frank Ruhl Libre Light"/>
              <a:sym typeface="Frank Ruhl Libre Light"/>
            </a:endParaRPr>
          </a:p>
          <a:p>
            <a:pPr indent="0" lvl="0" marL="0" rtl="0" algn="ctr">
              <a:lnSpc>
                <a:spcPct val="100000"/>
              </a:lnSpc>
              <a:spcBef>
                <a:spcPts val="0"/>
              </a:spcBef>
              <a:spcAft>
                <a:spcPts val="0"/>
              </a:spcAft>
              <a:buNone/>
            </a:pPr>
            <a:r>
              <a:rPr lang="en" sz="1200">
                <a:solidFill>
                  <a:schemeClr val="accent4"/>
                </a:solidFill>
                <a:latin typeface="Frank Ruhl Libre Light"/>
                <a:ea typeface="Frank Ruhl Libre Light"/>
                <a:cs typeface="Frank Ruhl Libre Light"/>
                <a:sym typeface="Frank Ruhl Libre Light"/>
              </a:rPr>
              <a:t>in the print </a:t>
            </a:r>
            <a:endParaRPr sz="1200">
              <a:solidFill>
                <a:schemeClr val="accent4"/>
              </a:solidFill>
              <a:latin typeface="Frank Ruhl Libre Light"/>
              <a:ea typeface="Frank Ruhl Libre Light"/>
              <a:cs typeface="Frank Ruhl Libre Light"/>
              <a:sym typeface="Frank Ruhl Libre Light"/>
            </a:endParaRPr>
          </a:p>
          <a:p>
            <a:pPr indent="0" lvl="0" marL="0" rtl="0" algn="ctr">
              <a:lnSpc>
                <a:spcPct val="100000"/>
              </a:lnSpc>
              <a:spcBef>
                <a:spcPts val="0"/>
              </a:spcBef>
              <a:spcAft>
                <a:spcPts val="0"/>
              </a:spcAft>
              <a:buClr>
                <a:schemeClr val="accent5"/>
              </a:buClr>
              <a:buSzPts val="2200"/>
              <a:buFont typeface="Frank Ruhl Libre Light"/>
              <a:buNone/>
            </a:pPr>
            <a:r>
              <a:rPr lang="en" sz="1200">
                <a:solidFill>
                  <a:schemeClr val="accent4"/>
                </a:solidFill>
                <a:latin typeface="Frank Ruhl Libre Light"/>
                <a:ea typeface="Frank Ruhl Libre Light"/>
                <a:cs typeface="Frank Ruhl Libre Light"/>
                <a:sym typeface="Frank Ruhl Libre Light"/>
              </a:rPr>
              <a:t>inscriptions</a:t>
            </a:r>
            <a:endParaRPr sz="1200">
              <a:solidFill>
                <a:schemeClr val="accent4"/>
              </a:solidFill>
              <a:latin typeface="Frank Ruhl Libre Light"/>
              <a:ea typeface="Frank Ruhl Libre Light"/>
              <a:cs typeface="Frank Ruhl Libre Light"/>
              <a:sym typeface="Frank Ruhl Libre Light"/>
            </a:endParaRPr>
          </a:p>
          <a:p>
            <a:pPr indent="0" lvl="0" marL="0" rtl="0" algn="ctr">
              <a:lnSpc>
                <a:spcPct val="115000"/>
              </a:lnSpc>
              <a:spcBef>
                <a:spcPts val="0"/>
              </a:spcBef>
              <a:spcAft>
                <a:spcPts val="800"/>
              </a:spcAft>
              <a:buNone/>
            </a:pPr>
            <a:r>
              <a:t/>
            </a:r>
            <a:endParaRPr i="1" sz="1200">
              <a:solidFill>
                <a:schemeClr val="accent4"/>
              </a:solidFill>
              <a:latin typeface="Frank Ruhl Libre Light"/>
              <a:ea typeface="Frank Ruhl Libre Light"/>
              <a:cs typeface="Frank Ruhl Libre Light"/>
              <a:sym typeface="Frank Ruhl Libre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DBC7AE"/>
        </a:solidFill>
      </p:bgPr>
    </p:bg>
    <p:spTree>
      <p:nvGrpSpPr>
        <p:cNvPr id="293" name="Shape 293"/>
        <p:cNvGrpSpPr/>
        <p:nvPr/>
      </p:nvGrpSpPr>
      <p:grpSpPr>
        <a:xfrm>
          <a:off x="0" y="0"/>
          <a:ext cx="0" cy="0"/>
          <a:chOff x="0" y="0"/>
          <a:chExt cx="0" cy="0"/>
        </a:xfrm>
      </p:grpSpPr>
      <p:sp>
        <p:nvSpPr>
          <p:cNvPr id="294" name="Google Shape;294;p11"/>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grpSp>
        <p:nvGrpSpPr>
          <p:cNvPr id="295" name="Google Shape;295;p11"/>
          <p:cNvGrpSpPr/>
          <p:nvPr/>
        </p:nvGrpSpPr>
        <p:grpSpPr>
          <a:xfrm>
            <a:off x="5809425" y="3196994"/>
            <a:ext cx="2465750" cy="881931"/>
            <a:chOff x="5809425" y="3196994"/>
            <a:chExt cx="2465750" cy="881931"/>
          </a:xfrm>
        </p:grpSpPr>
        <p:cxnSp>
          <p:nvCxnSpPr>
            <p:cNvPr id="296" name="Google Shape;296;p11"/>
            <p:cNvCxnSpPr/>
            <p:nvPr/>
          </p:nvCxnSpPr>
          <p:spPr>
            <a:xfrm>
              <a:off x="5809425" y="3353435"/>
              <a:ext cx="582000" cy="0"/>
            </a:xfrm>
            <a:prstGeom prst="straightConnector1">
              <a:avLst/>
            </a:prstGeom>
            <a:noFill/>
            <a:ln cap="flat" cmpd="sng" w="9525">
              <a:solidFill>
                <a:schemeClr val="lt1"/>
              </a:solidFill>
              <a:prstDash val="solid"/>
              <a:round/>
              <a:headEnd len="sm" w="sm" type="none"/>
              <a:tailEnd len="sm" w="sm" type="none"/>
            </a:ln>
          </p:spPr>
        </p:cxnSp>
        <p:sp>
          <p:nvSpPr>
            <p:cNvPr id="297" name="Google Shape;297;p11"/>
            <p:cNvSpPr txBox="1"/>
            <p:nvPr/>
          </p:nvSpPr>
          <p:spPr>
            <a:xfrm>
              <a:off x="6407975" y="3251825"/>
              <a:ext cx="1867200" cy="827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Frank Ruhl Libre"/>
                  <a:ea typeface="Frank Ruhl Libre"/>
                  <a:cs typeface="Frank Ruhl Libre"/>
                  <a:sym typeface="Frank Ruhl Libre"/>
                </a:rPr>
                <a:t>PLACE</a:t>
              </a:r>
              <a:endParaRPr b="1" i="0" sz="12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All places, merge LOC and GPE</a:t>
              </a:r>
              <a:endParaRPr b="0" i="0" sz="8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1600"/>
                </a:spcBef>
                <a:spcAft>
                  <a:spcPts val="1600"/>
                </a:spcAft>
                <a:buClr>
                  <a:srgbClr val="000000"/>
                </a:buClr>
                <a:buSzPts val="800"/>
                <a:buFont typeface="Arial"/>
                <a:buNone/>
              </a:pPr>
              <a:r>
                <a:t/>
              </a:r>
              <a:endParaRPr b="0" i="0" sz="800" u="none" cap="none" strike="noStrike">
                <a:solidFill>
                  <a:schemeClr val="dk1"/>
                </a:solidFill>
                <a:latin typeface="Frank Ruhl Libre"/>
                <a:ea typeface="Frank Ruhl Libre"/>
                <a:cs typeface="Frank Ruhl Libre"/>
                <a:sym typeface="Frank Ruhl Libre"/>
              </a:endParaRPr>
            </a:p>
          </p:txBody>
        </p:sp>
        <p:sp>
          <p:nvSpPr>
            <p:cNvPr id="298" name="Google Shape;298;p11"/>
            <p:cNvSpPr/>
            <p:nvPr/>
          </p:nvSpPr>
          <p:spPr>
            <a:xfrm>
              <a:off x="6195427" y="3253035"/>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11"/>
            <p:cNvSpPr txBox="1"/>
            <p:nvPr/>
          </p:nvSpPr>
          <p:spPr>
            <a:xfrm>
              <a:off x="6170417" y="3196994"/>
              <a:ext cx="247500" cy="31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3</a:t>
              </a:r>
              <a:endParaRPr b="0" i="0" sz="800" u="none" cap="none" strike="noStrike">
                <a:solidFill>
                  <a:schemeClr val="dk1"/>
                </a:solidFill>
                <a:latin typeface="Frank Ruhl Libre"/>
                <a:ea typeface="Frank Ruhl Libre"/>
                <a:cs typeface="Frank Ruhl Libre"/>
                <a:sym typeface="Frank Ruhl Libre"/>
              </a:endParaRPr>
            </a:p>
          </p:txBody>
        </p:sp>
      </p:grpSp>
      <p:grpSp>
        <p:nvGrpSpPr>
          <p:cNvPr id="300" name="Google Shape;300;p11"/>
          <p:cNvGrpSpPr/>
          <p:nvPr/>
        </p:nvGrpSpPr>
        <p:grpSpPr>
          <a:xfrm>
            <a:off x="864925" y="2236326"/>
            <a:ext cx="5575841" cy="1015500"/>
            <a:chOff x="864925" y="2236326"/>
            <a:chExt cx="5575841" cy="1015500"/>
          </a:xfrm>
        </p:grpSpPr>
        <p:sp>
          <p:nvSpPr>
            <p:cNvPr id="301" name="Google Shape;301;p11"/>
            <p:cNvSpPr txBox="1"/>
            <p:nvPr/>
          </p:nvSpPr>
          <p:spPr>
            <a:xfrm>
              <a:off x="864925" y="2236326"/>
              <a:ext cx="1867200" cy="10155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a:t>
              </a:r>
              <a:endParaRPr b="1" i="0" sz="800" u="none" cap="none" strike="noStrike">
                <a:solidFill>
                  <a:schemeClr val="dk1"/>
                </a:solidFill>
                <a:latin typeface="Frank Ruhl Libre"/>
                <a:ea typeface="Frank Ruhl Libre"/>
                <a:cs typeface="Frank Ruhl Libre"/>
                <a:sym typeface="Frank Ruhl Libre"/>
              </a:endParaRPr>
            </a:p>
          </p:txBody>
        </p:sp>
        <p:cxnSp>
          <p:nvCxnSpPr>
            <p:cNvPr id="302" name="Google Shape;302;p11"/>
            <p:cNvCxnSpPr/>
            <p:nvPr/>
          </p:nvCxnSpPr>
          <p:spPr>
            <a:xfrm rot="10800000">
              <a:off x="5372625" y="2559580"/>
              <a:ext cx="1043700" cy="0"/>
            </a:xfrm>
            <a:prstGeom prst="straightConnector1">
              <a:avLst/>
            </a:prstGeom>
            <a:noFill/>
            <a:ln cap="flat" cmpd="sng" w="9525">
              <a:solidFill>
                <a:schemeClr val="lt1"/>
              </a:solidFill>
              <a:prstDash val="solid"/>
              <a:round/>
              <a:headEnd len="sm" w="sm" type="none"/>
              <a:tailEnd len="sm" w="sm" type="none"/>
            </a:ln>
          </p:spPr>
        </p:cxnSp>
        <p:sp>
          <p:nvSpPr>
            <p:cNvPr id="303" name="Google Shape;303;p11"/>
            <p:cNvSpPr/>
            <p:nvPr/>
          </p:nvSpPr>
          <p:spPr>
            <a:xfrm>
              <a:off x="6217726" y="2454280"/>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11"/>
            <p:cNvSpPr txBox="1"/>
            <p:nvPr/>
          </p:nvSpPr>
          <p:spPr>
            <a:xfrm>
              <a:off x="6193266" y="2396964"/>
              <a:ext cx="247500" cy="31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2</a:t>
              </a:r>
              <a:endParaRPr b="0" i="0" sz="800" u="none" cap="none" strike="noStrike">
                <a:solidFill>
                  <a:schemeClr val="dk1"/>
                </a:solidFill>
                <a:latin typeface="Frank Ruhl Libre"/>
                <a:ea typeface="Frank Ruhl Libre"/>
                <a:cs typeface="Frank Ruhl Libre"/>
                <a:sym typeface="Frank Ruhl Libre"/>
              </a:endParaRPr>
            </a:p>
          </p:txBody>
        </p:sp>
      </p:grpSp>
      <p:grpSp>
        <p:nvGrpSpPr>
          <p:cNvPr id="305" name="Google Shape;305;p11"/>
          <p:cNvGrpSpPr/>
          <p:nvPr/>
        </p:nvGrpSpPr>
        <p:grpSpPr>
          <a:xfrm>
            <a:off x="4679500" y="1628375"/>
            <a:ext cx="3604375" cy="827100"/>
            <a:chOff x="4679500" y="1628375"/>
            <a:chExt cx="3604375" cy="827100"/>
          </a:xfrm>
        </p:grpSpPr>
        <p:cxnSp>
          <p:nvCxnSpPr>
            <p:cNvPr id="306" name="Google Shape;306;p11"/>
            <p:cNvCxnSpPr/>
            <p:nvPr/>
          </p:nvCxnSpPr>
          <p:spPr>
            <a:xfrm>
              <a:off x="4679500" y="1821845"/>
              <a:ext cx="1715100" cy="0"/>
            </a:xfrm>
            <a:prstGeom prst="straightConnector1">
              <a:avLst/>
            </a:prstGeom>
            <a:noFill/>
            <a:ln cap="flat" cmpd="sng" w="9525">
              <a:solidFill>
                <a:schemeClr val="lt1"/>
              </a:solidFill>
              <a:prstDash val="solid"/>
              <a:round/>
              <a:headEnd len="sm" w="sm" type="none"/>
              <a:tailEnd len="sm" w="sm" type="none"/>
            </a:ln>
          </p:spPr>
        </p:cxnSp>
        <p:sp>
          <p:nvSpPr>
            <p:cNvPr id="307" name="Google Shape;307;p11"/>
            <p:cNvSpPr txBox="1"/>
            <p:nvPr/>
          </p:nvSpPr>
          <p:spPr>
            <a:xfrm>
              <a:off x="6399275" y="1628375"/>
              <a:ext cx="1884600" cy="827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Frank Ruhl Libre"/>
                  <a:ea typeface="Frank Ruhl Libre"/>
                  <a:cs typeface="Frank Ruhl Libre"/>
                  <a:sym typeface="Frank Ruhl Libre"/>
                </a:rPr>
                <a:t>LOC (Location)</a:t>
              </a:r>
              <a:endParaRPr b="1" i="0" sz="12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Places that were less-easily pinned on a map (e.g. roads, mountain ranges)</a:t>
              </a:r>
              <a:endParaRPr b="0" i="0" sz="800" u="none" cap="none" strike="noStrike">
                <a:solidFill>
                  <a:schemeClr val="dk1"/>
                </a:solidFill>
                <a:latin typeface="Frank Ruhl Libre"/>
                <a:ea typeface="Frank Ruhl Libre"/>
                <a:cs typeface="Frank Ruhl Libre"/>
                <a:sym typeface="Frank Ruhl Libre"/>
              </a:endParaRPr>
            </a:p>
          </p:txBody>
        </p:sp>
        <p:sp>
          <p:nvSpPr>
            <p:cNvPr id="308" name="Google Shape;308;p11"/>
            <p:cNvSpPr/>
            <p:nvPr/>
          </p:nvSpPr>
          <p:spPr>
            <a:xfrm>
              <a:off x="6199230" y="1721902"/>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11"/>
            <p:cNvSpPr txBox="1"/>
            <p:nvPr/>
          </p:nvSpPr>
          <p:spPr>
            <a:xfrm>
              <a:off x="6174220" y="1665385"/>
              <a:ext cx="247500" cy="31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1</a:t>
              </a:r>
              <a:endParaRPr b="0" i="0" sz="800" u="none" cap="none" strike="noStrike">
                <a:solidFill>
                  <a:schemeClr val="dk1"/>
                </a:solidFill>
                <a:latin typeface="Frank Ruhl Libre"/>
                <a:ea typeface="Frank Ruhl Libre"/>
                <a:cs typeface="Frank Ruhl Libre"/>
                <a:sym typeface="Frank Ruhl Libre"/>
              </a:endParaRPr>
            </a:p>
          </p:txBody>
        </p:sp>
      </p:grpSp>
      <p:grpSp>
        <p:nvGrpSpPr>
          <p:cNvPr id="310" name="Google Shape;310;p11"/>
          <p:cNvGrpSpPr/>
          <p:nvPr/>
        </p:nvGrpSpPr>
        <p:grpSpPr>
          <a:xfrm>
            <a:off x="3074637" y="1414956"/>
            <a:ext cx="2994726" cy="2770797"/>
            <a:chOff x="3074637" y="1414956"/>
            <a:chExt cx="2994726" cy="2770797"/>
          </a:xfrm>
        </p:grpSpPr>
        <p:sp>
          <p:nvSpPr>
            <p:cNvPr id="311" name="Google Shape;311;p11"/>
            <p:cNvSpPr/>
            <p:nvPr/>
          </p:nvSpPr>
          <p:spPr>
            <a:xfrm>
              <a:off x="3488994" y="2635178"/>
              <a:ext cx="2165871" cy="809857"/>
            </a:xfrm>
            <a:custGeom>
              <a:rect b="b" l="l" r="r" t="t"/>
              <a:pathLst>
                <a:path extrusionOk="0" h="43529" w="126826">
                  <a:moveTo>
                    <a:pt x="0" y="20002"/>
                  </a:moveTo>
                  <a:lnTo>
                    <a:pt x="63389" y="43529"/>
                  </a:lnTo>
                  <a:lnTo>
                    <a:pt x="126826" y="19907"/>
                  </a:lnTo>
                  <a:lnTo>
                    <a:pt x="63580" y="0"/>
                  </a:lnTo>
                  <a:close/>
                </a:path>
              </a:pathLst>
            </a:custGeom>
            <a:solidFill>
              <a:srgbClr val="9E9E9E"/>
            </a:solidFill>
            <a:ln>
              <a:noFill/>
            </a:ln>
          </p:spPr>
        </p:sp>
        <p:sp>
          <p:nvSpPr>
            <p:cNvPr id="312" name="Google Shape;312;p11"/>
            <p:cNvSpPr/>
            <p:nvPr/>
          </p:nvSpPr>
          <p:spPr>
            <a:xfrm>
              <a:off x="3074637" y="3006255"/>
              <a:ext cx="1498124" cy="1179498"/>
            </a:xfrm>
            <a:custGeom>
              <a:rect b="b" l="l" r="r" t="t"/>
              <a:pathLst>
                <a:path extrusionOk="0" h="63817" w="87725">
                  <a:moveTo>
                    <a:pt x="24288" y="0"/>
                  </a:moveTo>
                  <a:lnTo>
                    <a:pt x="0" y="29908"/>
                  </a:lnTo>
                  <a:lnTo>
                    <a:pt x="87725" y="63817"/>
                  </a:lnTo>
                  <a:lnTo>
                    <a:pt x="87725" y="42291"/>
                  </a:lnTo>
                  <a:lnTo>
                    <a:pt x="87725" y="23526"/>
                  </a:lnTo>
                  <a:close/>
                </a:path>
              </a:pathLst>
            </a:custGeom>
            <a:solidFill>
              <a:schemeClr val="accent6"/>
            </a:solidFill>
            <a:ln>
              <a:noFill/>
            </a:ln>
          </p:spPr>
        </p:sp>
        <p:sp>
          <p:nvSpPr>
            <p:cNvPr id="313" name="Google Shape;313;p11"/>
            <p:cNvSpPr/>
            <p:nvPr/>
          </p:nvSpPr>
          <p:spPr>
            <a:xfrm flipH="1">
              <a:off x="4571239" y="3006255"/>
              <a:ext cx="1498124" cy="1179498"/>
            </a:xfrm>
            <a:custGeom>
              <a:rect b="b" l="l" r="r" t="t"/>
              <a:pathLst>
                <a:path extrusionOk="0" h="63817" w="87725">
                  <a:moveTo>
                    <a:pt x="24288" y="0"/>
                  </a:moveTo>
                  <a:lnTo>
                    <a:pt x="0" y="29908"/>
                  </a:lnTo>
                  <a:lnTo>
                    <a:pt x="87725" y="63817"/>
                  </a:lnTo>
                  <a:lnTo>
                    <a:pt x="87725" y="42291"/>
                  </a:lnTo>
                  <a:lnTo>
                    <a:pt x="87725" y="23526"/>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sp>
        <p:sp>
          <p:nvSpPr>
            <p:cNvPr id="314" name="Google Shape;314;p11"/>
            <p:cNvSpPr/>
            <p:nvPr/>
          </p:nvSpPr>
          <p:spPr>
            <a:xfrm>
              <a:off x="3907863" y="2137478"/>
              <a:ext cx="1334160" cy="499167"/>
            </a:xfrm>
            <a:custGeom>
              <a:rect b="b" l="l" r="r" t="t"/>
              <a:pathLst>
                <a:path extrusionOk="0" h="8150" w="24053">
                  <a:moveTo>
                    <a:pt x="0" y="3827"/>
                  </a:moveTo>
                  <a:lnTo>
                    <a:pt x="11976" y="8150"/>
                  </a:lnTo>
                  <a:lnTo>
                    <a:pt x="24053" y="3827"/>
                  </a:lnTo>
                  <a:lnTo>
                    <a:pt x="12126" y="0"/>
                  </a:lnTo>
                  <a:close/>
                </a:path>
              </a:pathLst>
            </a:custGeom>
            <a:solidFill>
              <a:srgbClr val="9E9E9E"/>
            </a:solidFill>
            <a:ln>
              <a:noFill/>
            </a:ln>
          </p:spPr>
        </p:sp>
        <p:sp>
          <p:nvSpPr>
            <p:cNvPr id="315" name="Google Shape;315;p11"/>
            <p:cNvSpPr/>
            <p:nvPr/>
          </p:nvSpPr>
          <p:spPr>
            <a:xfrm>
              <a:off x="3561986" y="2371372"/>
              <a:ext cx="1013303" cy="865082"/>
            </a:xfrm>
            <a:custGeom>
              <a:rect b="b" l="l" r="r" t="t"/>
              <a:pathLst>
                <a:path extrusionOk="0" h="14114" w="18238">
                  <a:moveTo>
                    <a:pt x="6262" y="0"/>
                  </a:moveTo>
                  <a:lnTo>
                    <a:pt x="18238" y="4324"/>
                  </a:lnTo>
                  <a:lnTo>
                    <a:pt x="18238" y="14114"/>
                  </a:lnTo>
                  <a:lnTo>
                    <a:pt x="0" y="7554"/>
                  </a:lnTo>
                  <a:close/>
                </a:path>
              </a:pathLst>
            </a:custGeom>
            <a:solidFill>
              <a:schemeClr val="accent6"/>
            </a:solidFill>
            <a:ln>
              <a:noFill/>
            </a:ln>
          </p:spPr>
        </p:sp>
        <p:sp>
          <p:nvSpPr>
            <p:cNvPr id="316" name="Google Shape;316;p11"/>
            <p:cNvSpPr/>
            <p:nvPr/>
          </p:nvSpPr>
          <p:spPr>
            <a:xfrm flipH="1">
              <a:off x="4572604" y="2371372"/>
              <a:ext cx="1013303" cy="865082"/>
            </a:xfrm>
            <a:custGeom>
              <a:rect b="b" l="l" r="r" t="t"/>
              <a:pathLst>
                <a:path extrusionOk="0" h="14114" w="18238">
                  <a:moveTo>
                    <a:pt x="6262" y="0"/>
                  </a:moveTo>
                  <a:lnTo>
                    <a:pt x="18238" y="4324"/>
                  </a:lnTo>
                  <a:lnTo>
                    <a:pt x="18238" y="14114"/>
                  </a:lnTo>
                  <a:lnTo>
                    <a:pt x="0" y="7554"/>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sp>
        <p:sp>
          <p:nvSpPr>
            <p:cNvPr id="317" name="Google Shape;317;p11"/>
            <p:cNvSpPr/>
            <p:nvPr/>
          </p:nvSpPr>
          <p:spPr>
            <a:xfrm>
              <a:off x="3984428" y="1414956"/>
              <a:ext cx="590881" cy="1023401"/>
            </a:xfrm>
            <a:custGeom>
              <a:rect b="b" l="l" r="r" t="t"/>
              <a:pathLst>
                <a:path extrusionOk="0" h="16697" w="10635">
                  <a:moveTo>
                    <a:pt x="10635" y="0"/>
                  </a:moveTo>
                  <a:lnTo>
                    <a:pt x="0" y="12722"/>
                  </a:lnTo>
                  <a:lnTo>
                    <a:pt x="10635" y="16697"/>
                  </a:lnTo>
                  <a:close/>
                </a:path>
              </a:pathLst>
            </a:custGeom>
            <a:solidFill>
              <a:schemeClr val="accent6"/>
            </a:solidFill>
            <a:ln>
              <a:noFill/>
            </a:ln>
          </p:spPr>
        </p:sp>
        <p:sp>
          <p:nvSpPr>
            <p:cNvPr id="318" name="Google Shape;318;p11"/>
            <p:cNvSpPr/>
            <p:nvPr/>
          </p:nvSpPr>
          <p:spPr>
            <a:xfrm flipH="1">
              <a:off x="4572585" y="1414956"/>
              <a:ext cx="590881" cy="1023401"/>
            </a:xfrm>
            <a:custGeom>
              <a:rect b="b" l="l" r="r" t="t"/>
              <a:pathLst>
                <a:path extrusionOk="0" h="16697" w="10635">
                  <a:moveTo>
                    <a:pt x="10635" y="0"/>
                  </a:moveTo>
                  <a:lnTo>
                    <a:pt x="0" y="12722"/>
                  </a:lnTo>
                  <a:lnTo>
                    <a:pt x="10635" y="16697"/>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sp>
      </p:grpSp>
      <p:sp>
        <p:nvSpPr>
          <p:cNvPr id="319" name="Google Shape;319;p11"/>
          <p:cNvSpPr txBox="1"/>
          <p:nvPr/>
        </p:nvSpPr>
        <p:spPr>
          <a:xfrm>
            <a:off x="2042600" y="1939000"/>
            <a:ext cx="426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320" name="Google Shape;320;p11"/>
          <p:cNvSpPr txBox="1"/>
          <p:nvPr/>
        </p:nvSpPr>
        <p:spPr>
          <a:xfrm>
            <a:off x="6404075" y="2374625"/>
            <a:ext cx="19440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Frank Ruhl Libre"/>
                <a:ea typeface="Frank Ruhl Libre"/>
                <a:cs typeface="Frank Ruhl Libre"/>
                <a:sym typeface="Frank Ruhl Libre"/>
              </a:rPr>
              <a:t>GPE (Geopolitical)</a:t>
            </a:r>
            <a:endParaRPr b="1" i="0" sz="12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Places that were possible to be pinned on a map (e.g. names of cities, temples, shrines, bridges)</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321" name="Google Shape;321;p11"/>
          <p:cNvSpPr txBox="1"/>
          <p:nvPr/>
        </p:nvSpPr>
        <p:spPr>
          <a:xfrm rot="1355592">
            <a:off x="4125862" y="1884058"/>
            <a:ext cx="495854" cy="400246"/>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accent4"/>
                </a:solidFill>
                <a:latin typeface="Frank Ruhl Libre"/>
                <a:ea typeface="Frank Ruhl Libre"/>
                <a:cs typeface="Frank Ruhl Libre"/>
                <a:sym typeface="Frank Ruhl Libre"/>
              </a:rPr>
              <a:t>104</a:t>
            </a:r>
            <a:endParaRPr b="1" i="0" sz="1400" u="none" cap="none" strike="noStrike">
              <a:solidFill>
                <a:schemeClr val="accent4"/>
              </a:solidFill>
              <a:latin typeface="Frank Ruhl Libre"/>
              <a:ea typeface="Frank Ruhl Libre"/>
              <a:cs typeface="Frank Ruhl Libre"/>
              <a:sym typeface="Frank Ruhl Libre"/>
            </a:endParaRPr>
          </a:p>
        </p:txBody>
      </p:sp>
      <p:sp>
        <p:nvSpPr>
          <p:cNvPr id="322" name="Google Shape;322;p11"/>
          <p:cNvSpPr txBox="1"/>
          <p:nvPr/>
        </p:nvSpPr>
        <p:spPr>
          <a:xfrm rot="1355592">
            <a:off x="3926012" y="2600233"/>
            <a:ext cx="495854" cy="400246"/>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accent4"/>
                </a:solidFill>
                <a:latin typeface="Frank Ruhl Libre"/>
                <a:ea typeface="Frank Ruhl Libre"/>
                <a:cs typeface="Frank Ruhl Libre"/>
                <a:sym typeface="Frank Ruhl Libre"/>
              </a:rPr>
              <a:t>365</a:t>
            </a:r>
            <a:endParaRPr b="1" i="0" sz="1400" u="none" cap="none" strike="noStrike">
              <a:solidFill>
                <a:schemeClr val="accent4"/>
              </a:solidFill>
              <a:latin typeface="Frank Ruhl Libre"/>
              <a:ea typeface="Frank Ruhl Libre"/>
              <a:cs typeface="Frank Ruhl Libre"/>
              <a:sym typeface="Frank Ruhl Libre"/>
            </a:endParaRPr>
          </a:p>
        </p:txBody>
      </p:sp>
      <p:sp>
        <p:nvSpPr>
          <p:cNvPr id="323" name="Google Shape;323;p11"/>
          <p:cNvSpPr txBox="1"/>
          <p:nvPr/>
        </p:nvSpPr>
        <p:spPr>
          <a:xfrm rot="1355592">
            <a:off x="3620337" y="3341433"/>
            <a:ext cx="495854" cy="400246"/>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accent4"/>
                </a:solidFill>
                <a:latin typeface="Frank Ruhl Libre"/>
                <a:ea typeface="Frank Ruhl Libre"/>
                <a:cs typeface="Frank Ruhl Libre"/>
                <a:sym typeface="Frank Ruhl Libre"/>
              </a:rPr>
              <a:t>469</a:t>
            </a:r>
            <a:endParaRPr b="1" i="0" sz="1400" u="none" cap="none" strike="noStrike">
              <a:solidFill>
                <a:schemeClr val="accent4"/>
              </a:solidFill>
              <a:latin typeface="Frank Ruhl Libre"/>
              <a:ea typeface="Frank Ruhl Libre"/>
              <a:cs typeface="Frank Ruhl Libre"/>
              <a:sym typeface="Frank Ruhl Libre"/>
            </a:endParaRPr>
          </a:p>
        </p:txBody>
      </p:sp>
      <p:sp>
        <p:nvSpPr>
          <p:cNvPr id="324" name="Google Shape;324;p11"/>
          <p:cNvSpPr txBox="1"/>
          <p:nvPr/>
        </p:nvSpPr>
        <p:spPr>
          <a:xfrm>
            <a:off x="1450550" y="3034300"/>
            <a:ext cx="426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325" name="Google Shape;325;p11"/>
          <p:cNvSpPr txBox="1"/>
          <p:nvPr/>
        </p:nvSpPr>
        <p:spPr>
          <a:xfrm rot="1355466">
            <a:off x="2959002" y="3790710"/>
            <a:ext cx="1608739" cy="354001"/>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100"/>
              <a:buFont typeface="Arial"/>
              <a:buNone/>
            </a:pPr>
            <a:r>
              <a:rPr b="0" i="1" lang="en" sz="1100" u="none" cap="none" strike="noStrike">
                <a:solidFill>
                  <a:schemeClr val="accent6"/>
                </a:solidFill>
                <a:latin typeface="Frank Ruhl Libre Light"/>
                <a:ea typeface="Frank Ruhl Libre Light"/>
                <a:cs typeface="Frank Ruhl Libre Light"/>
                <a:sym typeface="Frank Ruhl Libre Light"/>
              </a:rPr>
              <a:t>Number of tags</a:t>
            </a:r>
            <a:endParaRPr b="0" i="1" sz="1100" u="none" cap="none" strike="noStrike">
              <a:solidFill>
                <a:schemeClr val="accent6"/>
              </a:solidFill>
              <a:latin typeface="Frank Ruhl Libre Light"/>
              <a:ea typeface="Frank Ruhl Libre Light"/>
              <a:cs typeface="Frank Ruhl Libre Light"/>
              <a:sym typeface="Frank Ruhl Libre Light"/>
            </a:endParaRPr>
          </a:p>
        </p:txBody>
      </p:sp>
      <p:sp>
        <p:nvSpPr>
          <p:cNvPr id="326" name="Google Shape;326;p11"/>
          <p:cNvSpPr txBox="1"/>
          <p:nvPr/>
        </p:nvSpPr>
        <p:spPr>
          <a:xfrm>
            <a:off x="783525" y="894538"/>
            <a:ext cx="29466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0E101A"/>
                </a:solidFill>
                <a:latin typeface="EB Garamond"/>
                <a:ea typeface="EB Garamond"/>
                <a:cs typeface="EB Garamond"/>
                <a:sym typeface="EB Garamond"/>
              </a:rPr>
              <a:t>Inter-annotator Agreement (ΙΑΑ)</a:t>
            </a:r>
            <a:endParaRPr b="1" i="0" sz="1500" u="none" cap="none" strike="noStrike">
              <a:solidFill>
                <a:srgbClr val="0E101A"/>
              </a:solidFill>
              <a:latin typeface="EB Garamond"/>
              <a:ea typeface="EB Garamond"/>
              <a:cs typeface="EB Garamond"/>
              <a:sym typeface="EB Garamond"/>
            </a:endParaRPr>
          </a:p>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rgbClr val="0E101A"/>
                </a:solidFill>
                <a:latin typeface="EB Garamond"/>
                <a:ea typeface="EB Garamond"/>
                <a:cs typeface="EB Garamond"/>
                <a:sym typeface="EB Garamond"/>
              </a:rPr>
              <a:t>Micro-averaged Cohen’s kappa</a:t>
            </a:r>
            <a:endParaRPr b="1" i="0" sz="1100" u="none" cap="none" strike="noStrike">
              <a:solidFill>
                <a:srgbClr val="0E101A"/>
              </a:solidFill>
              <a:latin typeface="EB Garamond"/>
              <a:ea typeface="EB Garamond"/>
              <a:cs typeface="EB Garamond"/>
              <a:sym typeface="EB Garamond"/>
            </a:endParaRPr>
          </a:p>
        </p:txBody>
      </p:sp>
      <p:sp>
        <p:nvSpPr>
          <p:cNvPr id="327" name="Google Shape;327;p11"/>
          <p:cNvSpPr txBox="1"/>
          <p:nvPr/>
        </p:nvSpPr>
        <p:spPr>
          <a:xfrm>
            <a:off x="1592550" y="1742925"/>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EB Garamond"/>
                <a:ea typeface="EB Garamond"/>
                <a:cs typeface="EB Garamond"/>
                <a:sym typeface="EB Garamond"/>
              </a:rPr>
              <a:t>42.97%</a:t>
            </a:r>
            <a:endParaRPr b="0" i="0" sz="100" u="none" cap="none" strike="noStrike">
              <a:solidFill>
                <a:schemeClr val="dk1"/>
              </a:solidFill>
              <a:latin typeface="Frank Ruhl Libre Light"/>
              <a:ea typeface="Frank Ruhl Libre Light"/>
              <a:cs typeface="Frank Ruhl Libre Light"/>
              <a:sym typeface="Frank Ruhl Libre Light"/>
            </a:endParaRPr>
          </a:p>
        </p:txBody>
      </p:sp>
      <p:sp>
        <p:nvSpPr>
          <p:cNvPr id="328" name="Google Shape;328;p11"/>
          <p:cNvSpPr txBox="1"/>
          <p:nvPr/>
        </p:nvSpPr>
        <p:spPr>
          <a:xfrm>
            <a:off x="1592550" y="2333250"/>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EB Garamond"/>
                <a:ea typeface="EB Garamond"/>
                <a:cs typeface="EB Garamond"/>
                <a:sym typeface="EB Garamond"/>
              </a:rPr>
              <a:t>78.63%</a:t>
            </a:r>
            <a:endParaRPr b="0" i="0" sz="100" u="none" cap="none" strike="noStrike">
              <a:solidFill>
                <a:schemeClr val="dk1"/>
              </a:solidFill>
              <a:latin typeface="Frank Ruhl Libre Light"/>
              <a:ea typeface="Frank Ruhl Libre Light"/>
              <a:cs typeface="Frank Ruhl Libre Light"/>
              <a:sym typeface="Frank Ruhl Libre Light"/>
            </a:endParaRPr>
          </a:p>
        </p:txBody>
      </p:sp>
      <p:sp>
        <p:nvSpPr>
          <p:cNvPr id="329" name="Google Shape;329;p11"/>
          <p:cNvSpPr txBox="1"/>
          <p:nvPr/>
        </p:nvSpPr>
        <p:spPr>
          <a:xfrm>
            <a:off x="1592550" y="2995900"/>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EB Garamond"/>
                <a:ea typeface="EB Garamond"/>
                <a:cs typeface="EB Garamond"/>
                <a:sym typeface="EB Garamond"/>
              </a:rPr>
              <a:t>78.80%</a:t>
            </a:r>
            <a:endParaRPr b="0" i="0" sz="100" u="none" cap="none" strike="noStrike">
              <a:solidFill>
                <a:schemeClr val="dk1"/>
              </a:solidFill>
              <a:latin typeface="Frank Ruhl Libre Light"/>
              <a:ea typeface="Frank Ruhl Libre Light"/>
              <a:cs typeface="Frank Ruhl Libre Light"/>
              <a:sym typeface="Frank Ruhl Libre Light"/>
            </a:endParaRPr>
          </a:p>
        </p:txBody>
      </p:sp>
      <p:sp>
        <p:nvSpPr>
          <p:cNvPr id="330" name="Google Shape;330;p11"/>
          <p:cNvSpPr txBox="1"/>
          <p:nvPr>
            <p:ph type="title"/>
          </p:nvPr>
        </p:nvSpPr>
        <p:spPr>
          <a:xfrm>
            <a:off x="1041075" y="6200"/>
            <a:ext cx="7061700" cy="699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sz="1900">
                <a:solidFill>
                  <a:schemeClr val="lt1"/>
                </a:solidFill>
                <a:latin typeface="EB Garamond"/>
                <a:ea typeface="EB Garamond"/>
                <a:cs typeface="EB Garamond"/>
                <a:sym typeface="EB Garamond"/>
              </a:rPr>
              <a:t>Dataset development</a:t>
            </a:r>
            <a:endParaRPr>
              <a:solidFill>
                <a:schemeClr val="lt1"/>
              </a:solidFill>
            </a:endParaRPr>
          </a:p>
        </p:txBody>
      </p:sp>
      <p:sp>
        <p:nvSpPr>
          <p:cNvPr id="331" name="Google Shape;331;p11"/>
          <p:cNvSpPr txBox="1"/>
          <p:nvPr/>
        </p:nvSpPr>
        <p:spPr>
          <a:xfrm>
            <a:off x="5919850" y="892788"/>
            <a:ext cx="30000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0E101A"/>
                </a:solidFill>
                <a:latin typeface="EB Garamond"/>
                <a:ea typeface="EB Garamond"/>
                <a:cs typeface="EB Garamond"/>
                <a:sym typeface="EB Garamond"/>
              </a:rPr>
              <a:t>Tags for place-names</a:t>
            </a:r>
            <a:endParaRPr b="1" i="0" sz="1500" u="none" cap="none" strike="noStrike">
              <a:solidFill>
                <a:srgbClr val="0E101A"/>
              </a:solidFill>
              <a:latin typeface="EB Garamond"/>
              <a:ea typeface="EB Garamond"/>
              <a:cs typeface="EB Garamond"/>
              <a:sym typeface="EB Garamond"/>
            </a:endParaRPr>
          </a:p>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rgbClr val="0E101A"/>
                </a:solidFill>
                <a:latin typeface="EB Garamond"/>
                <a:ea typeface="EB Garamond"/>
                <a:cs typeface="EB Garamond"/>
                <a:sym typeface="EB Garamond"/>
              </a:rPr>
              <a:t>Annotations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1000"/>
                                        <p:tgtEl>
                                          <p:spTgt spid="305"/>
                                        </p:tgtEl>
                                      </p:cBhvr>
                                    </p:animEffect>
                                  </p:childTnLst>
                                </p:cTn>
                              </p:par>
                              <p:par>
                                <p:cTn fill="hold" nodeType="with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gtEl>
                                        <p:attrNameLst>
                                          <p:attrName>style.visibility</p:attrName>
                                        </p:attrNameLst>
                                      </p:cBhvr>
                                      <p:to>
                                        <p:strVal val="visible"/>
                                      </p:to>
                                    </p:set>
                                    <p:animEffect filter="fade" transition="in">
                                      <p:cBhvr>
                                        <p:cTn dur="1000"/>
                                        <p:tgtEl>
                                          <p:spTgt spid="320"/>
                                        </p:tgtEl>
                                      </p:cBhvr>
                                    </p:animEffect>
                                  </p:childTnLst>
                                </p:cTn>
                              </p:par>
                              <p:par>
                                <p:cTn fill="hold" nodeType="with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1000"/>
                                        <p:tgtEl>
                                          <p:spTgt spid="300"/>
                                        </p:tgtEl>
                                      </p:cBhvr>
                                    </p:animEffect>
                                  </p:childTnLst>
                                </p:cTn>
                              </p:par>
                              <p:par>
                                <p:cTn fill="hold" nodeType="with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6"/>
                                        </p:tgtEl>
                                        <p:attrNameLst>
                                          <p:attrName>style.visibility</p:attrName>
                                        </p:attrNameLst>
                                      </p:cBhvr>
                                      <p:to>
                                        <p:strVal val="visible"/>
                                      </p:to>
                                    </p:set>
                                    <p:animEffect filter="fade" transition="in">
                                      <p:cBhvr>
                                        <p:cTn dur="1000"/>
                                        <p:tgtEl>
                                          <p:spTgt spid="3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1000"/>
                                        <p:tgtEl>
                                          <p:spTgt spid="3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000"/>
                                        <p:tgtEl>
                                          <p:spTgt spid="3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par>
                                <p:cTn fill="hold" nodeType="with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000"/>
                                        <p:tgtEl>
                                          <p:spTgt spid="3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1000"/>
                                        <p:tgtEl>
                                          <p:spTgt spid="3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335" name="Shape 335"/>
        <p:cNvGrpSpPr/>
        <p:nvPr/>
      </p:nvGrpSpPr>
      <p:grpSpPr>
        <a:xfrm>
          <a:off x="0" y="0"/>
          <a:ext cx="0" cy="0"/>
          <a:chOff x="0" y="0"/>
          <a:chExt cx="0" cy="0"/>
        </a:xfrm>
      </p:grpSpPr>
      <p:sp>
        <p:nvSpPr>
          <p:cNvPr id="336" name="Google Shape;336;p12"/>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337" name="Google Shape;337;p12"/>
          <p:cNvSpPr/>
          <p:nvPr/>
        </p:nvSpPr>
        <p:spPr>
          <a:xfrm>
            <a:off x="-75" y="2066703"/>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228600">
            <a:solidFill>
              <a:schemeClr val="dk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p:txBody>
      </p:sp>
      <p:sp>
        <p:nvSpPr>
          <p:cNvPr id="338" name="Google Shape;338;p12"/>
          <p:cNvSpPr/>
          <p:nvPr/>
        </p:nvSpPr>
        <p:spPr>
          <a:xfrm>
            <a:off x="-75" y="2066703"/>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19050">
            <a:solidFill>
              <a:schemeClr val="lt1"/>
            </a:solidFill>
            <a:prstDash val="dash"/>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p:txBody>
      </p:sp>
      <p:grpSp>
        <p:nvGrpSpPr>
          <p:cNvPr id="339" name="Google Shape;339;p12"/>
          <p:cNvGrpSpPr/>
          <p:nvPr/>
        </p:nvGrpSpPr>
        <p:grpSpPr>
          <a:xfrm>
            <a:off x="1786264" y="1399076"/>
            <a:ext cx="473400" cy="473400"/>
            <a:chOff x="1786339" y="1551001"/>
            <a:chExt cx="473400" cy="473400"/>
          </a:xfrm>
        </p:grpSpPr>
        <p:sp>
          <p:nvSpPr>
            <p:cNvPr id="340" name="Google Shape;340;p12"/>
            <p:cNvSpPr/>
            <p:nvPr/>
          </p:nvSpPr>
          <p:spPr>
            <a:xfrm rot="8100000">
              <a:off x="1855667" y="1620329"/>
              <a:ext cx="334744" cy="334744"/>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341" name="Google Shape;341;p12"/>
            <p:cNvSpPr/>
            <p:nvPr/>
          </p:nvSpPr>
          <p:spPr>
            <a:xfrm>
              <a:off x="1955989" y="1714099"/>
              <a:ext cx="134100" cy="134100"/>
            </a:xfrm>
            <a:prstGeom prst="ellipse">
              <a:avLst/>
            </a:prstGeom>
            <a:solidFill>
              <a:schemeClr val="lt1"/>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595959"/>
                  </a:solidFill>
                  <a:latin typeface="Montserrat"/>
                  <a:ea typeface="Montserrat"/>
                  <a:cs typeface="Montserrat"/>
                  <a:sym typeface="Montserrat"/>
                </a:rPr>
                <a:t>1</a:t>
              </a:r>
              <a:endParaRPr b="0" i="0" sz="800" u="none" cap="none" strike="noStrike">
                <a:solidFill>
                  <a:srgbClr val="595959"/>
                </a:solidFill>
                <a:latin typeface="Montserrat"/>
                <a:ea typeface="Montserrat"/>
                <a:cs typeface="Montserrat"/>
                <a:sym typeface="Montserrat"/>
              </a:endParaRPr>
            </a:p>
          </p:txBody>
        </p:sp>
      </p:grpSp>
      <p:grpSp>
        <p:nvGrpSpPr>
          <p:cNvPr id="342" name="Google Shape;342;p12"/>
          <p:cNvGrpSpPr/>
          <p:nvPr/>
        </p:nvGrpSpPr>
        <p:grpSpPr>
          <a:xfrm>
            <a:off x="3814339" y="1399076"/>
            <a:ext cx="473400" cy="473400"/>
            <a:chOff x="3814414" y="1551001"/>
            <a:chExt cx="473400" cy="473400"/>
          </a:xfrm>
        </p:grpSpPr>
        <p:sp>
          <p:nvSpPr>
            <p:cNvPr id="343" name="Google Shape;343;p12"/>
            <p:cNvSpPr/>
            <p:nvPr/>
          </p:nvSpPr>
          <p:spPr>
            <a:xfrm rot="8100000">
              <a:off x="3883742" y="1620329"/>
              <a:ext cx="334744" cy="334744"/>
            </a:xfrm>
            <a:prstGeom prst="teardrop">
              <a:avLst>
                <a:gd fmla="val 100000"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344" name="Google Shape;344;p12"/>
            <p:cNvSpPr/>
            <p:nvPr/>
          </p:nvSpPr>
          <p:spPr>
            <a:xfrm>
              <a:off x="3984064" y="1714099"/>
              <a:ext cx="134100" cy="134100"/>
            </a:xfrm>
            <a:prstGeom prst="ellipse">
              <a:avLst/>
            </a:prstGeom>
            <a:solidFill>
              <a:schemeClr val="lt1"/>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595959"/>
                  </a:solidFill>
                  <a:latin typeface="Montserrat"/>
                  <a:ea typeface="Montserrat"/>
                  <a:cs typeface="Montserrat"/>
                  <a:sym typeface="Montserrat"/>
                </a:rPr>
                <a:t>3</a:t>
              </a:r>
              <a:endParaRPr b="0" i="0" sz="800" u="none" cap="none" strike="noStrike">
                <a:solidFill>
                  <a:srgbClr val="595959"/>
                </a:solidFill>
                <a:latin typeface="Montserrat"/>
                <a:ea typeface="Montserrat"/>
                <a:cs typeface="Montserrat"/>
                <a:sym typeface="Montserrat"/>
              </a:endParaRPr>
            </a:p>
          </p:txBody>
        </p:sp>
      </p:grpSp>
      <p:grpSp>
        <p:nvGrpSpPr>
          <p:cNvPr id="345" name="Google Shape;345;p12"/>
          <p:cNvGrpSpPr/>
          <p:nvPr/>
        </p:nvGrpSpPr>
        <p:grpSpPr>
          <a:xfrm>
            <a:off x="5842414" y="1399076"/>
            <a:ext cx="473400" cy="473400"/>
            <a:chOff x="5842489" y="1551001"/>
            <a:chExt cx="473400" cy="473400"/>
          </a:xfrm>
        </p:grpSpPr>
        <p:sp>
          <p:nvSpPr>
            <p:cNvPr id="346" name="Google Shape;346;p12"/>
            <p:cNvSpPr/>
            <p:nvPr/>
          </p:nvSpPr>
          <p:spPr>
            <a:xfrm rot="8100000">
              <a:off x="5911817" y="1620329"/>
              <a:ext cx="334744" cy="334744"/>
            </a:xfrm>
            <a:prstGeom prst="teardrop">
              <a:avLst>
                <a:gd fmla="val 100000"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347" name="Google Shape;347;p12"/>
            <p:cNvSpPr/>
            <p:nvPr/>
          </p:nvSpPr>
          <p:spPr>
            <a:xfrm>
              <a:off x="6012139" y="1714099"/>
              <a:ext cx="134100" cy="134100"/>
            </a:xfrm>
            <a:prstGeom prst="ellipse">
              <a:avLst/>
            </a:prstGeom>
            <a:solidFill>
              <a:schemeClr val="lt1"/>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595959"/>
                  </a:solidFill>
                  <a:latin typeface="Montserrat"/>
                  <a:ea typeface="Montserrat"/>
                  <a:cs typeface="Montserrat"/>
                  <a:sym typeface="Montserrat"/>
                </a:rPr>
                <a:t>5</a:t>
              </a:r>
              <a:endParaRPr b="0" i="0" sz="800" u="none" cap="none" strike="noStrike">
                <a:solidFill>
                  <a:srgbClr val="595959"/>
                </a:solidFill>
                <a:latin typeface="Montserrat"/>
                <a:ea typeface="Montserrat"/>
                <a:cs typeface="Montserrat"/>
                <a:sym typeface="Montserrat"/>
              </a:endParaRPr>
            </a:p>
          </p:txBody>
        </p:sp>
      </p:grpSp>
      <p:grpSp>
        <p:nvGrpSpPr>
          <p:cNvPr id="348" name="Google Shape;348;p12"/>
          <p:cNvGrpSpPr/>
          <p:nvPr/>
        </p:nvGrpSpPr>
        <p:grpSpPr>
          <a:xfrm>
            <a:off x="6880739" y="3271975"/>
            <a:ext cx="473400" cy="473400"/>
            <a:chOff x="6880814" y="3423900"/>
            <a:chExt cx="473400" cy="473400"/>
          </a:xfrm>
        </p:grpSpPr>
        <p:sp>
          <p:nvSpPr>
            <p:cNvPr id="349" name="Google Shape;349;p12"/>
            <p:cNvSpPr/>
            <p:nvPr/>
          </p:nvSpPr>
          <p:spPr>
            <a:xfrm rot="-2700000">
              <a:off x="6950142" y="3493228"/>
              <a:ext cx="334744" cy="334744"/>
            </a:xfrm>
            <a:prstGeom prst="teardrop">
              <a:avLst>
                <a:gd fmla="val 100000"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350" name="Google Shape;350;p12"/>
            <p:cNvSpPr/>
            <p:nvPr/>
          </p:nvSpPr>
          <p:spPr>
            <a:xfrm flipH="1">
              <a:off x="7050464" y="3600102"/>
              <a:ext cx="134100" cy="134100"/>
            </a:xfrm>
            <a:prstGeom prst="ellipse">
              <a:avLst/>
            </a:prstGeom>
            <a:solidFill>
              <a:schemeClr val="lt1"/>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595959"/>
                  </a:solidFill>
                  <a:latin typeface="Montserrat"/>
                  <a:ea typeface="Montserrat"/>
                  <a:cs typeface="Montserrat"/>
                  <a:sym typeface="Montserrat"/>
                </a:rPr>
                <a:t>6</a:t>
              </a:r>
              <a:endParaRPr b="0" i="0" sz="800" u="none" cap="none" strike="noStrike">
                <a:solidFill>
                  <a:srgbClr val="595959"/>
                </a:solidFill>
                <a:latin typeface="Montserrat"/>
                <a:ea typeface="Montserrat"/>
                <a:cs typeface="Montserrat"/>
                <a:sym typeface="Montserrat"/>
              </a:endParaRPr>
            </a:p>
          </p:txBody>
        </p:sp>
      </p:grpSp>
      <p:grpSp>
        <p:nvGrpSpPr>
          <p:cNvPr id="351" name="Google Shape;351;p12"/>
          <p:cNvGrpSpPr/>
          <p:nvPr/>
        </p:nvGrpSpPr>
        <p:grpSpPr>
          <a:xfrm>
            <a:off x="4852664" y="3271975"/>
            <a:ext cx="473400" cy="473400"/>
            <a:chOff x="4852739" y="3423900"/>
            <a:chExt cx="473400" cy="473400"/>
          </a:xfrm>
        </p:grpSpPr>
        <p:sp>
          <p:nvSpPr>
            <p:cNvPr id="352" name="Google Shape;352;p12"/>
            <p:cNvSpPr/>
            <p:nvPr/>
          </p:nvSpPr>
          <p:spPr>
            <a:xfrm rot="-2700000">
              <a:off x="4922067" y="3493228"/>
              <a:ext cx="334744" cy="334744"/>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353" name="Google Shape;353;p12"/>
            <p:cNvSpPr/>
            <p:nvPr/>
          </p:nvSpPr>
          <p:spPr>
            <a:xfrm flipH="1">
              <a:off x="5022389" y="3600102"/>
              <a:ext cx="134100" cy="134100"/>
            </a:xfrm>
            <a:prstGeom prst="ellipse">
              <a:avLst/>
            </a:prstGeom>
            <a:solidFill>
              <a:schemeClr val="lt1"/>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595959"/>
                  </a:solidFill>
                  <a:latin typeface="Montserrat"/>
                  <a:ea typeface="Montserrat"/>
                  <a:cs typeface="Montserrat"/>
                  <a:sym typeface="Montserrat"/>
                </a:rPr>
                <a:t>4</a:t>
              </a:r>
              <a:endParaRPr b="0" i="0" sz="800" u="none" cap="none" strike="noStrike">
                <a:solidFill>
                  <a:srgbClr val="595959"/>
                </a:solidFill>
                <a:latin typeface="Montserrat"/>
                <a:ea typeface="Montserrat"/>
                <a:cs typeface="Montserrat"/>
                <a:sym typeface="Montserrat"/>
              </a:endParaRPr>
            </a:p>
          </p:txBody>
        </p:sp>
      </p:grpSp>
      <p:grpSp>
        <p:nvGrpSpPr>
          <p:cNvPr id="354" name="Google Shape;354;p12"/>
          <p:cNvGrpSpPr/>
          <p:nvPr/>
        </p:nvGrpSpPr>
        <p:grpSpPr>
          <a:xfrm>
            <a:off x="2824589" y="3271975"/>
            <a:ext cx="473400" cy="473400"/>
            <a:chOff x="2824664" y="3423900"/>
            <a:chExt cx="473400" cy="473400"/>
          </a:xfrm>
        </p:grpSpPr>
        <p:sp>
          <p:nvSpPr>
            <p:cNvPr id="355" name="Google Shape;355;p12"/>
            <p:cNvSpPr/>
            <p:nvPr/>
          </p:nvSpPr>
          <p:spPr>
            <a:xfrm rot="-2700000">
              <a:off x="2893992" y="3493228"/>
              <a:ext cx="334744" cy="334744"/>
            </a:xfrm>
            <a:prstGeom prst="teardrop">
              <a:avLst>
                <a:gd fmla="val 100000"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Arial"/>
                <a:ea typeface="Arial"/>
                <a:cs typeface="Arial"/>
                <a:sym typeface="Arial"/>
              </a:endParaRPr>
            </a:p>
          </p:txBody>
        </p:sp>
        <p:sp>
          <p:nvSpPr>
            <p:cNvPr id="356" name="Google Shape;356;p12"/>
            <p:cNvSpPr/>
            <p:nvPr/>
          </p:nvSpPr>
          <p:spPr>
            <a:xfrm flipH="1">
              <a:off x="2994314" y="3600102"/>
              <a:ext cx="134100" cy="134100"/>
            </a:xfrm>
            <a:prstGeom prst="ellipse">
              <a:avLst/>
            </a:prstGeom>
            <a:solidFill>
              <a:schemeClr val="lt1"/>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595959"/>
                  </a:solidFill>
                  <a:latin typeface="Montserrat"/>
                  <a:ea typeface="Montserrat"/>
                  <a:cs typeface="Montserrat"/>
                  <a:sym typeface="Montserrat"/>
                </a:rPr>
                <a:t>2</a:t>
              </a:r>
              <a:endParaRPr b="0" i="0" sz="800" u="none" cap="none" strike="noStrike">
                <a:solidFill>
                  <a:srgbClr val="595959"/>
                </a:solidFill>
                <a:latin typeface="Montserrat"/>
                <a:ea typeface="Montserrat"/>
                <a:cs typeface="Montserrat"/>
                <a:sym typeface="Montserrat"/>
              </a:endParaRPr>
            </a:p>
          </p:txBody>
        </p:sp>
      </p:grpSp>
      <p:sp>
        <p:nvSpPr>
          <p:cNvPr id="357" name="Google Shape;357;p12"/>
          <p:cNvSpPr txBox="1"/>
          <p:nvPr/>
        </p:nvSpPr>
        <p:spPr>
          <a:xfrm>
            <a:off x="1167075" y="851775"/>
            <a:ext cx="1801500" cy="533400"/>
          </a:xfrm>
          <a:prstGeom prst="rect">
            <a:avLst/>
          </a:prstGeom>
          <a:noFill/>
          <a:ln>
            <a:noFill/>
          </a:ln>
        </p:spPr>
        <p:txBody>
          <a:bodyPr anchorCtr="0" anchor="b"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rgbClr val="595959"/>
                </a:solidFill>
                <a:latin typeface="Frank Ruhl Libre"/>
                <a:ea typeface="Frank Ruhl Libre"/>
                <a:cs typeface="Frank Ruhl Libre"/>
                <a:sym typeface="Frank Ruhl Libre"/>
              </a:rPr>
              <a:t>NER to identify place-names (LOC &amp; GPE) in inscriptions on </a:t>
            </a:r>
            <a:r>
              <a:rPr b="1" i="1" lang="en" sz="1100" u="none" cap="none" strike="noStrike">
                <a:solidFill>
                  <a:srgbClr val="595959"/>
                </a:solidFill>
                <a:latin typeface="Frank Ruhl Libre"/>
                <a:ea typeface="Frank Ruhl Libre"/>
                <a:cs typeface="Frank Ruhl Libre"/>
                <a:sym typeface="Frank Ruhl Libre"/>
              </a:rPr>
              <a:t>ukiyo-e</a:t>
            </a:r>
            <a:endParaRPr b="0" i="1" sz="1100" u="none" cap="none" strike="noStrike">
              <a:solidFill>
                <a:srgbClr val="595959"/>
              </a:solidFill>
              <a:latin typeface="Frank Ruhl Libre"/>
              <a:ea typeface="Frank Ruhl Libre"/>
              <a:cs typeface="Frank Ruhl Libre"/>
              <a:sym typeface="Frank Ruhl Libre"/>
            </a:endParaRPr>
          </a:p>
        </p:txBody>
      </p:sp>
      <p:sp>
        <p:nvSpPr>
          <p:cNvPr id="358" name="Google Shape;358;p12"/>
          <p:cNvSpPr txBox="1"/>
          <p:nvPr/>
        </p:nvSpPr>
        <p:spPr>
          <a:xfrm>
            <a:off x="3216187" y="851775"/>
            <a:ext cx="1762500" cy="533400"/>
          </a:xfrm>
          <a:prstGeom prst="rect">
            <a:avLst/>
          </a:prstGeom>
          <a:noFill/>
          <a:ln>
            <a:noFill/>
          </a:ln>
        </p:spPr>
        <p:txBody>
          <a:bodyPr anchorCtr="0" anchor="b"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rgbClr val="595959"/>
                </a:solidFill>
                <a:latin typeface="Frank Ruhl Libre"/>
                <a:ea typeface="Frank Ruhl Libre"/>
                <a:cs typeface="Frank Ruhl Libre"/>
                <a:sym typeface="Frank Ruhl Libre"/>
              </a:rPr>
              <a:t>Used 100 prints to evaluate the NER models</a:t>
            </a:r>
            <a:endParaRPr b="1" i="0" sz="1100" u="none" cap="none" strike="noStrike">
              <a:solidFill>
                <a:srgbClr val="595959"/>
              </a:solidFill>
              <a:latin typeface="Frank Ruhl Libre"/>
              <a:ea typeface="Frank Ruhl Libre"/>
              <a:cs typeface="Frank Ruhl Libre"/>
              <a:sym typeface="Frank Ruhl Libre"/>
            </a:endParaRPr>
          </a:p>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rgbClr val="595959"/>
                </a:solidFill>
                <a:latin typeface="Frank Ruhl Libre"/>
                <a:ea typeface="Frank Ruhl Libre"/>
                <a:cs typeface="Frank Ruhl Libre"/>
                <a:sym typeface="Frank Ruhl Libre"/>
              </a:rPr>
              <a:t>Precision Recall F1-Score</a:t>
            </a:r>
            <a:endParaRPr b="0" i="0" sz="1100" u="none" cap="none" strike="noStrike">
              <a:solidFill>
                <a:srgbClr val="595959"/>
              </a:solidFill>
              <a:latin typeface="Frank Ruhl Libre"/>
              <a:ea typeface="Frank Ruhl Libre"/>
              <a:cs typeface="Frank Ruhl Libre"/>
              <a:sym typeface="Frank Ruhl Libre"/>
            </a:endParaRPr>
          </a:p>
        </p:txBody>
      </p:sp>
      <p:sp>
        <p:nvSpPr>
          <p:cNvPr id="359" name="Google Shape;359;p12"/>
          <p:cNvSpPr txBox="1"/>
          <p:nvPr/>
        </p:nvSpPr>
        <p:spPr>
          <a:xfrm>
            <a:off x="5278275" y="851775"/>
            <a:ext cx="1601700" cy="533400"/>
          </a:xfrm>
          <a:prstGeom prst="rect">
            <a:avLst/>
          </a:prstGeom>
          <a:noFill/>
          <a:ln>
            <a:noFill/>
          </a:ln>
        </p:spPr>
        <p:txBody>
          <a:bodyPr anchorCtr="0" anchor="b"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rgbClr val="595959"/>
                </a:solidFill>
                <a:latin typeface="Frank Ruhl Libre"/>
                <a:ea typeface="Frank Ruhl Libre"/>
                <a:cs typeface="Frank Ruhl Libre"/>
                <a:sym typeface="Frank Ruhl Libre"/>
              </a:rPr>
              <a:t>Computed Cohen kappa for inter-annotator agreement</a:t>
            </a:r>
            <a:endParaRPr b="0" i="0" sz="1100" u="none" cap="none" strike="noStrike">
              <a:solidFill>
                <a:srgbClr val="595959"/>
              </a:solidFill>
              <a:latin typeface="Frank Ruhl Libre"/>
              <a:ea typeface="Frank Ruhl Libre"/>
              <a:cs typeface="Frank Ruhl Libre"/>
              <a:sym typeface="Frank Ruhl Libre"/>
            </a:endParaRPr>
          </a:p>
        </p:txBody>
      </p:sp>
      <p:sp>
        <p:nvSpPr>
          <p:cNvPr id="360" name="Google Shape;360;p12"/>
          <p:cNvSpPr txBox="1"/>
          <p:nvPr/>
        </p:nvSpPr>
        <p:spPr>
          <a:xfrm>
            <a:off x="2307250" y="3759275"/>
            <a:ext cx="1508100" cy="533400"/>
          </a:xfrm>
          <a:prstGeom prst="rect">
            <a:avLst/>
          </a:prstGeom>
          <a:noFill/>
          <a:ln>
            <a:noFill/>
          </a:ln>
        </p:spPr>
        <p:txBody>
          <a:bodyPr anchorCtr="0" anchor="t"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rgbClr val="595959"/>
                </a:solidFill>
                <a:latin typeface="Frank Ruhl Libre"/>
                <a:ea typeface="Frank Ruhl Libre"/>
                <a:cs typeface="Frank Ruhl Libre"/>
                <a:sym typeface="Frank Ruhl Libre"/>
              </a:rPr>
              <a:t>Used 100 print to fine-tune pre-trained spaCy and Bert models </a:t>
            </a:r>
            <a:endParaRPr b="0" i="0" sz="1100" u="none" cap="none" strike="noStrike">
              <a:solidFill>
                <a:srgbClr val="595959"/>
              </a:solidFill>
              <a:latin typeface="Frank Ruhl Libre"/>
              <a:ea typeface="Frank Ruhl Libre"/>
              <a:cs typeface="Frank Ruhl Libre"/>
              <a:sym typeface="Frank Ruhl Libre"/>
            </a:endParaRPr>
          </a:p>
        </p:txBody>
      </p:sp>
      <p:sp>
        <p:nvSpPr>
          <p:cNvPr id="361" name="Google Shape;361;p12"/>
          <p:cNvSpPr txBox="1"/>
          <p:nvPr/>
        </p:nvSpPr>
        <p:spPr>
          <a:xfrm>
            <a:off x="4157350" y="3759275"/>
            <a:ext cx="1974900" cy="533400"/>
          </a:xfrm>
          <a:prstGeom prst="rect">
            <a:avLst/>
          </a:prstGeom>
          <a:noFill/>
          <a:ln>
            <a:noFill/>
          </a:ln>
        </p:spPr>
        <p:txBody>
          <a:bodyPr anchorCtr="0" anchor="t"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rgbClr val="595959"/>
                </a:solidFill>
                <a:latin typeface="Frank Ruhl Libre"/>
                <a:ea typeface="Frank Ruhl Libre"/>
                <a:cs typeface="Frank Ruhl Libre"/>
                <a:sym typeface="Frank Ruhl Libre"/>
              </a:rPr>
              <a:t>Reannotate 20 by a second annotator, an expert in Japanese history and language</a:t>
            </a:r>
            <a:endParaRPr b="0" i="0" sz="1100" u="none" cap="none" strike="noStrike">
              <a:solidFill>
                <a:srgbClr val="595959"/>
              </a:solidFill>
              <a:latin typeface="Frank Ruhl Libre"/>
              <a:ea typeface="Frank Ruhl Libre"/>
              <a:cs typeface="Frank Ruhl Libre"/>
              <a:sym typeface="Frank Ruhl Libre"/>
            </a:endParaRPr>
          </a:p>
        </p:txBody>
      </p:sp>
      <p:sp>
        <p:nvSpPr>
          <p:cNvPr id="362" name="Google Shape;362;p12"/>
          <p:cNvSpPr txBox="1"/>
          <p:nvPr/>
        </p:nvSpPr>
        <p:spPr>
          <a:xfrm>
            <a:off x="6339248" y="3759275"/>
            <a:ext cx="1556400" cy="533400"/>
          </a:xfrm>
          <a:prstGeom prst="rect">
            <a:avLst/>
          </a:prstGeom>
          <a:noFill/>
          <a:ln>
            <a:noFill/>
          </a:ln>
        </p:spPr>
        <p:txBody>
          <a:bodyPr anchorCtr="0" anchor="t" bIns="0" lIns="0" spcFirstLastPara="1" rIns="0" wrap="square" tIns="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rgbClr val="595959"/>
                </a:solidFill>
                <a:latin typeface="Frank Ruhl Libre"/>
                <a:ea typeface="Frank Ruhl Libre"/>
                <a:cs typeface="Frank Ruhl Libre"/>
                <a:sym typeface="Frank Ruhl Libre"/>
              </a:rPr>
              <a:t>Retrain the best BERT models with concat place-name (PLACE)</a:t>
            </a:r>
            <a:endParaRPr b="1" i="0" sz="1100" u="none" cap="none" strike="noStrike">
              <a:solidFill>
                <a:srgbClr val="595959"/>
              </a:solidFill>
              <a:latin typeface="Frank Ruhl Libre"/>
              <a:ea typeface="Frank Ruhl Libre"/>
              <a:cs typeface="Frank Ruhl Libre"/>
              <a:sym typeface="Frank Ruhl Libre"/>
            </a:endParaRPr>
          </a:p>
        </p:txBody>
      </p:sp>
      <p:sp>
        <p:nvSpPr>
          <p:cNvPr id="363" name="Google Shape;363;p12"/>
          <p:cNvSpPr txBox="1"/>
          <p:nvPr>
            <p:ph type="title"/>
          </p:nvPr>
        </p:nvSpPr>
        <p:spPr>
          <a:xfrm>
            <a:off x="1167075" y="620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Methodology</a:t>
            </a:r>
            <a:endParaRPr b="1" sz="1900">
              <a:solidFill>
                <a:schemeClr val="lt1"/>
              </a:solidFill>
              <a:latin typeface="EB Garamond"/>
              <a:ea typeface="EB Garamond"/>
              <a:cs typeface="EB Garamond"/>
              <a:sym typeface="EB Garamond"/>
            </a:endParaRPr>
          </a:p>
        </p:txBody>
      </p:sp>
      <p:sp>
        <p:nvSpPr>
          <p:cNvPr id="364" name="Google Shape;364;p12"/>
          <p:cNvSpPr txBox="1"/>
          <p:nvPr/>
        </p:nvSpPr>
        <p:spPr>
          <a:xfrm>
            <a:off x="7021575" y="705200"/>
            <a:ext cx="14463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200" u="none" cap="none" strike="noStrike">
                <a:solidFill>
                  <a:schemeClr val="dk1"/>
                </a:solidFill>
                <a:latin typeface="EB Garamond"/>
                <a:ea typeface="EB Garamond"/>
                <a:cs typeface="EB Garamond"/>
                <a:sym typeface="EB Garamond"/>
              </a:rPr>
              <a:t>42.97% -&gt; </a:t>
            </a:r>
            <a:r>
              <a:rPr b="1" lang="en" sz="1200">
                <a:solidFill>
                  <a:schemeClr val="dk1"/>
                </a:solidFill>
                <a:latin typeface="Frank Ruhl Libre"/>
                <a:ea typeface="Frank Ruhl Libre"/>
                <a:cs typeface="Frank Ruhl Libre"/>
                <a:sym typeface="Frank Ruhl Libre"/>
              </a:rPr>
              <a:t>LOC</a:t>
            </a:r>
            <a:endParaRPr b="0" i="0" sz="1200" u="none" cap="none" strike="noStrike">
              <a:solidFill>
                <a:schemeClr val="dk1"/>
              </a:solidFill>
              <a:latin typeface="Frank Ruhl Libre Light"/>
              <a:ea typeface="Frank Ruhl Libre Light"/>
              <a:cs typeface="Frank Ruhl Libre Light"/>
              <a:sym typeface="Frank Ruhl Libre Light"/>
            </a:endParaRPr>
          </a:p>
        </p:txBody>
      </p:sp>
      <p:sp>
        <p:nvSpPr>
          <p:cNvPr id="365" name="Google Shape;365;p12"/>
          <p:cNvSpPr txBox="1"/>
          <p:nvPr/>
        </p:nvSpPr>
        <p:spPr>
          <a:xfrm>
            <a:off x="7021575" y="985700"/>
            <a:ext cx="1345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EB Garamond"/>
                <a:ea typeface="EB Garamond"/>
                <a:cs typeface="EB Garamond"/>
                <a:sym typeface="EB Garamond"/>
              </a:rPr>
              <a:t>78.63% -&gt; </a:t>
            </a:r>
            <a:r>
              <a:rPr b="1" lang="en" sz="1200">
                <a:solidFill>
                  <a:schemeClr val="dk1"/>
                </a:solidFill>
                <a:latin typeface="Frank Ruhl Libre"/>
                <a:ea typeface="Frank Ruhl Libre"/>
                <a:cs typeface="Frank Ruhl Libre"/>
                <a:sym typeface="Frank Ruhl Libre"/>
              </a:rPr>
              <a:t>GPE</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000"/>
                                        <p:tgtEl>
                                          <p:spTgt spid="339"/>
                                        </p:tgtEl>
                                      </p:cBhvr>
                                    </p:animEffect>
                                  </p:childTnLst>
                                </p:cTn>
                              </p:par>
                              <p:par>
                                <p:cTn fill="hold" nodeType="with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1000"/>
                                        <p:tgtEl>
                                          <p:spTgt spid="3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par>
                                <p:cTn fill="hold" nodeType="with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par>
                                <p:cTn fill="hold" nodeType="with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1000"/>
                                        <p:tgtEl>
                                          <p:spTgt spid="3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1"/>
                                        </p:tgtEl>
                                        <p:attrNameLst>
                                          <p:attrName>style.visibility</p:attrName>
                                        </p:attrNameLst>
                                      </p:cBhvr>
                                      <p:to>
                                        <p:strVal val="visible"/>
                                      </p:to>
                                    </p:set>
                                    <p:animEffect filter="fade" transition="in">
                                      <p:cBhvr>
                                        <p:cTn dur="1000"/>
                                        <p:tgtEl>
                                          <p:spTgt spid="351"/>
                                        </p:tgtEl>
                                      </p:cBhvr>
                                    </p:animEffect>
                                  </p:childTnLst>
                                </p:cTn>
                              </p:par>
                              <p:par>
                                <p:cTn fill="hold" nodeType="withEffect" presetClass="entr" presetID="10" presetSubtype="0">
                                  <p:stCondLst>
                                    <p:cond delay="0"/>
                                  </p:stCondLst>
                                  <p:childTnLst>
                                    <p:set>
                                      <p:cBhvr>
                                        <p:cTn dur="1" fill="hold">
                                          <p:stCondLst>
                                            <p:cond delay="0"/>
                                          </p:stCondLst>
                                        </p:cTn>
                                        <p:tgtEl>
                                          <p:spTgt spid="361"/>
                                        </p:tgtEl>
                                        <p:attrNameLst>
                                          <p:attrName>style.visibility</p:attrName>
                                        </p:attrNameLst>
                                      </p:cBhvr>
                                      <p:to>
                                        <p:strVal val="visible"/>
                                      </p:to>
                                    </p:set>
                                    <p:animEffect filter="fade" transition="in">
                                      <p:cBhvr>
                                        <p:cTn dur="1000"/>
                                        <p:tgtEl>
                                          <p:spTgt spid="3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gtEl>
                                        <p:attrNameLst>
                                          <p:attrName>style.visibility</p:attrName>
                                        </p:attrNameLst>
                                      </p:cBhvr>
                                      <p:to>
                                        <p:strVal val="visible"/>
                                      </p:to>
                                    </p:set>
                                    <p:animEffect filter="fade" transition="in">
                                      <p:cBhvr>
                                        <p:cTn dur="1000"/>
                                        <p:tgtEl>
                                          <p:spTgt spid="345"/>
                                        </p:tgtEl>
                                      </p:cBhvr>
                                    </p:animEffect>
                                  </p:childTnLst>
                                </p:cTn>
                              </p:par>
                              <p:par>
                                <p:cTn fill="hold" nodeType="with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par>
                                <p:cTn fill="hold" nodeType="withEffect" presetClass="entr" presetID="10" presetSubtype="0">
                                  <p:stCondLst>
                                    <p:cond delay="0"/>
                                  </p:stCondLst>
                                  <p:childTnLst>
                                    <p:set>
                                      <p:cBhvr>
                                        <p:cTn dur="1" fill="hold">
                                          <p:stCondLst>
                                            <p:cond delay="0"/>
                                          </p:stCondLst>
                                        </p:cTn>
                                        <p:tgtEl>
                                          <p:spTgt spid="365"/>
                                        </p:tgtEl>
                                        <p:attrNameLst>
                                          <p:attrName>style.visibility</p:attrName>
                                        </p:attrNameLst>
                                      </p:cBhvr>
                                      <p:to>
                                        <p:strVal val="visible"/>
                                      </p:to>
                                    </p:set>
                                    <p:animEffect filter="fade" transition="in">
                                      <p:cBhvr>
                                        <p:cTn dur="1000"/>
                                        <p:tgtEl>
                                          <p:spTgt spid="365"/>
                                        </p:tgtEl>
                                      </p:cBhvr>
                                    </p:animEffect>
                                  </p:childTnLst>
                                </p:cTn>
                              </p:par>
                              <p:par>
                                <p:cTn fill="hold" nodeType="with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par>
                                <p:cTn fill="hold" nodeType="withEffect" presetClass="entr" presetID="10" presetSubtype="0">
                                  <p:stCondLst>
                                    <p:cond delay="0"/>
                                  </p:stCondLst>
                                  <p:childTnLst>
                                    <p:set>
                                      <p:cBhvr>
                                        <p:cTn dur="1" fill="hold">
                                          <p:stCondLst>
                                            <p:cond delay="0"/>
                                          </p:stCondLst>
                                        </p:cTn>
                                        <p:tgtEl>
                                          <p:spTgt spid="362"/>
                                        </p:tgtEl>
                                        <p:attrNameLst>
                                          <p:attrName>style.visibility</p:attrName>
                                        </p:attrNameLst>
                                      </p:cBhvr>
                                      <p:to>
                                        <p:strVal val="visible"/>
                                      </p:to>
                                    </p:set>
                                    <p:animEffect filter="fade" transition="in">
                                      <p:cBhvr>
                                        <p:cTn dur="1000"/>
                                        <p:tgtEl>
                                          <p:spTgt spid="3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369" name="Shape 369"/>
        <p:cNvGrpSpPr/>
        <p:nvPr/>
      </p:nvGrpSpPr>
      <p:grpSpPr>
        <a:xfrm>
          <a:off x="0" y="0"/>
          <a:ext cx="0" cy="0"/>
          <a:chOff x="0" y="0"/>
          <a:chExt cx="0" cy="0"/>
        </a:xfrm>
      </p:grpSpPr>
      <p:sp>
        <p:nvSpPr>
          <p:cNvPr id="370" name="Google Shape;370;p14"/>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grpSp>
        <p:nvGrpSpPr>
          <p:cNvPr id="371" name="Google Shape;371;p14"/>
          <p:cNvGrpSpPr/>
          <p:nvPr/>
        </p:nvGrpSpPr>
        <p:grpSpPr>
          <a:xfrm>
            <a:off x="4674900" y="65375"/>
            <a:ext cx="3489797" cy="5012450"/>
            <a:chOff x="4185349" y="465953"/>
            <a:chExt cx="3054526" cy="4222433"/>
          </a:xfrm>
        </p:grpSpPr>
        <p:sp>
          <p:nvSpPr>
            <p:cNvPr id="372" name="Google Shape;372;p14"/>
            <p:cNvSpPr/>
            <p:nvPr/>
          </p:nvSpPr>
          <p:spPr>
            <a:xfrm>
              <a:off x="4185349" y="465953"/>
              <a:ext cx="3054526" cy="4222433"/>
            </a:xfrm>
            <a:custGeom>
              <a:rect b="b" l="l" r="r" t="t"/>
              <a:pathLst>
                <a:path extrusionOk="0" h="209550" w="135802">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4"/>
            <p:cNvSpPr/>
            <p:nvPr/>
          </p:nvSpPr>
          <p:spPr>
            <a:xfrm>
              <a:off x="5751455" y="4422593"/>
              <a:ext cx="225015" cy="144999"/>
            </a:xfrm>
            <a:custGeom>
              <a:rect b="b" l="l" r="r" t="t"/>
              <a:pathLst>
                <a:path extrusionOk="0" h="7196" w="11167">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rgbClr val="F5F6F0">
                <a:alpha val="8627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4"/>
            <p:cNvSpPr/>
            <p:nvPr/>
          </p:nvSpPr>
          <p:spPr>
            <a:xfrm>
              <a:off x="5734831" y="633587"/>
              <a:ext cx="43826" cy="43806"/>
            </a:xfrm>
            <a:custGeom>
              <a:rect b="b" l="l" r="r" t="t"/>
              <a:pathLst>
                <a:path extrusionOk="0" h="2174" w="2175">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rgbClr val="F5F6F0">
                <a:alpha val="8627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14"/>
            <p:cNvSpPr/>
            <p:nvPr/>
          </p:nvSpPr>
          <p:spPr>
            <a:xfrm>
              <a:off x="5823934" y="615452"/>
              <a:ext cx="80056" cy="80056"/>
            </a:xfrm>
            <a:custGeom>
              <a:rect b="b" l="l" r="r" t="t"/>
              <a:pathLst>
                <a:path extrusionOk="0" h="3973" w="3973">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rgbClr val="F5F6F0">
                <a:alpha val="8627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6" name="Google Shape;376;p14"/>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a:t>
            </a:r>
            <a:endParaRPr b="1" sz="1900">
              <a:solidFill>
                <a:schemeClr val="lt1"/>
              </a:solidFill>
              <a:latin typeface="EB Garamond"/>
              <a:ea typeface="EB Garamond"/>
              <a:cs typeface="EB Garamond"/>
              <a:sym typeface="EB Garamond"/>
            </a:endParaRPr>
          </a:p>
        </p:txBody>
      </p:sp>
      <p:pic>
        <p:nvPicPr>
          <p:cNvPr id="377" name="Google Shape;377;p14"/>
          <p:cNvPicPr preferRelativeResize="0"/>
          <p:nvPr/>
        </p:nvPicPr>
        <p:blipFill rotWithShape="1">
          <a:blip r:embed="rId3">
            <a:alphaModFix/>
          </a:blip>
          <a:srcRect b="0" l="0" r="32800" t="0"/>
          <a:stretch/>
        </p:blipFill>
        <p:spPr>
          <a:xfrm>
            <a:off x="4765350" y="526450"/>
            <a:ext cx="3308900" cy="4072149"/>
          </a:xfrm>
          <a:prstGeom prst="rect">
            <a:avLst/>
          </a:prstGeom>
          <a:noFill/>
          <a:ln>
            <a:noFill/>
          </a:ln>
        </p:spPr>
      </p:pic>
      <p:sp>
        <p:nvSpPr>
          <p:cNvPr id="378" name="Google Shape;378;p14"/>
          <p:cNvSpPr txBox="1"/>
          <p:nvPr/>
        </p:nvSpPr>
        <p:spPr>
          <a:xfrm>
            <a:off x="1060625" y="974600"/>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600">
                <a:solidFill>
                  <a:schemeClr val="accent4"/>
                </a:solidFill>
                <a:latin typeface="Montserrat"/>
                <a:ea typeface="Montserrat"/>
                <a:cs typeface="Montserrat"/>
                <a:sym typeface="Montserrat"/>
              </a:rPr>
              <a:t>MAP Exploratory</a:t>
            </a:r>
            <a:endParaRPr/>
          </a:p>
        </p:txBody>
      </p:sp>
      <p:sp>
        <p:nvSpPr>
          <p:cNvPr id="379" name="Google Shape;379;p14"/>
          <p:cNvSpPr txBox="1"/>
          <p:nvPr/>
        </p:nvSpPr>
        <p:spPr>
          <a:xfrm>
            <a:off x="906125" y="2015695"/>
            <a:ext cx="3309000" cy="1508400"/>
          </a:xfrm>
          <a:prstGeom prst="rect">
            <a:avLst/>
          </a:prstGeom>
          <a:noFill/>
          <a:ln>
            <a:noFill/>
          </a:ln>
        </p:spPr>
        <p:txBody>
          <a:bodyPr anchorCtr="0" anchor="t" bIns="91425" lIns="91425" spcFirstLastPara="1" rIns="91425" wrap="square" tIns="91425">
            <a:spAutoFit/>
          </a:bodyPr>
          <a:lstStyle/>
          <a:p>
            <a:pPr indent="-304800" lvl="0" marL="457200" rtl="0" algn="l">
              <a:spcBef>
                <a:spcPts val="800"/>
              </a:spcBef>
              <a:spcAft>
                <a:spcPts val="0"/>
              </a:spcAft>
              <a:buClr>
                <a:schemeClr val="accent4"/>
              </a:buClr>
              <a:buSzPts val="1200"/>
              <a:buFont typeface="EB Garamond"/>
              <a:buChar char="●"/>
            </a:pPr>
            <a:r>
              <a:rPr lang="en" sz="1200">
                <a:solidFill>
                  <a:schemeClr val="accent4"/>
                </a:solidFill>
                <a:latin typeface="EB Garamond"/>
                <a:ea typeface="EB Garamond"/>
                <a:cs typeface="EB Garamond"/>
                <a:sym typeface="EB Garamond"/>
              </a:rPr>
              <a:t>20,408 prints with inscriptions</a:t>
            </a:r>
            <a:br>
              <a:rPr lang="en" sz="1200">
                <a:solidFill>
                  <a:schemeClr val="accent4"/>
                </a:solidFill>
                <a:latin typeface="EB Garamond"/>
                <a:ea typeface="EB Garamond"/>
                <a:cs typeface="EB Garamond"/>
                <a:sym typeface="EB Garamond"/>
              </a:rPr>
            </a:br>
            <a:endParaRPr>
              <a:solidFill>
                <a:schemeClr val="accent4"/>
              </a:solidFill>
            </a:endParaRPr>
          </a:p>
          <a:p>
            <a:pPr indent="-304800" lvl="0" marL="457200" rtl="0" algn="l">
              <a:spcBef>
                <a:spcPts val="0"/>
              </a:spcBef>
              <a:spcAft>
                <a:spcPts val="0"/>
              </a:spcAft>
              <a:buClr>
                <a:schemeClr val="accent4"/>
              </a:buClr>
              <a:buSzPts val="1200"/>
              <a:buFont typeface="EB Garamond"/>
              <a:buChar char="●"/>
            </a:pPr>
            <a:r>
              <a:rPr lang="en" sz="1200">
                <a:solidFill>
                  <a:schemeClr val="accent4"/>
                </a:solidFill>
                <a:latin typeface="EB Garamond"/>
                <a:ea typeface="EB Garamond"/>
                <a:cs typeface="EB Garamond"/>
                <a:sym typeface="EB Garamond"/>
              </a:rPr>
              <a:t>PLACEs are </a:t>
            </a:r>
            <a:r>
              <a:rPr lang="en" sz="1200">
                <a:solidFill>
                  <a:schemeClr val="accent4"/>
                </a:solidFill>
                <a:latin typeface="EB Garamond"/>
                <a:ea typeface="EB Garamond"/>
                <a:cs typeface="EB Garamond"/>
                <a:sym typeface="EB Garamond"/>
                <a:extLst>
                  <a:ext uri="http://customooxmlschemas.google.com/">
                    <go:slidesCustomData xmlns:go="http://customooxmlschemas.google.com/" textRoundtripDataId="3"/>
                  </a:ext>
                </a:extLst>
              </a:rPr>
              <a:t>system</a:t>
            </a:r>
            <a:r>
              <a:rPr lang="en" sz="1200">
                <a:solidFill>
                  <a:schemeClr val="accent4"/>
                </a:solidFill>
                <a:latin typeface="EB Garamond"/>
                <a:ea typeface="EB Garamond"/>
                <a:cs typeface="EB Garamond"/>
                <a:sym typeface="EB Garamond"/>
              </a:rPr>
              <a:t>-tagged</a:t>
            </a:r>
            <a:br>
              <a:rPr lang="en" sz="1200">
                <a:solidFill>
                  <a:schemeClr val="accent4"/>
                </a:solidFill>
                <a:latin typeface="EB Garamond"/>
                <a:ea typeface="EB Garamond"/>
                <a:cs typeface="EB Garamond"/>
                <a:sym typeface="EB Garamond"/>
              </a:rPr>
            </a:br>
            <a:endParaRPr sz="1200">
              <a:solidFill>
                <a:schemeClr val="accent4"/>
              </a:solidFill>
              <a:latin typeface="EB Garamond"/>
              <a:ea typeface="EB Garamond"/>
              <a:cs typeface="EB Garamond"/>
              <a:sym typeface="EB Garamond"/>
            </a:endParaRPr>
          </a:p>
          <a:p>
            <a:pPr indent="-304800" lvl="0" marL="457200" rtl="0" algn="l">
              <a:spcBef>
                <a:spcPts val="0"/>
              </a:spcBef>
              <a:spcAft>
                <a:spcPts val="0"/>
              </a:spcAft>
              <a:buClr>
                <a:schemeClr val="accent4"/>
              </a:buClr>
              <a:buSzPts val="1200"/>
              <a:buFont typeface="EB Garamond"/>
              <a:buChar char="●"/>
            </a:pPr>
            <a:r>
              <a:rPr lang="en" sz="1200">
                <a:solidFill>
                  <a:schemeClr val="accent4"/>
                </a:solidFill>
                <a:latin typeface="EB Garamond"/>
                <a:ea typeface="EB Garamond"/>
                <a:cs typeface="EB Garamond"/>
                <a:sym typeface="EB Garamond"/>
              </a:rPr>
              <a:t>Lat/Lon extracted per found PLACE</a:t>
            </a:r>
            <a:br>
              <a:rPr lang="en" sz="1200">
                <a:solidFill>
                  <a:schemeClr val="accent4"/>
                </a:solidFill>
                <a:latin typeface="EB Garamond"/>
                <a:ea typeface="EB Garamond"/>
                <a:cs typeface="EB Garamond"/>
                <a:sym typeface="EB Garamond"/>
              </a:rPr>
            </a:br>
            <a:endParaRPr sz="1200">
              <a:solidFill>
                <a:schemeClr val="accent4"/>
              </a:solidFill>
              <a:latin typeface="EB Garamond"/>
              <a:ea typeface="EB Garamond"/>
              <a:cs typeface="EB Garamond"/>
              <a:sym typeface="EB Garamond"/>
            </a:endParaRPr>
          </a:p>
          <a:p>
            <a:pPr indent="-304800" lvl="0" marL="457200" rtl="0" algn="l">
              <a:spcBef>
                <a:spcPts val="0"/>
              </a:spcBef>
              <a:spcAft>
                <a:spcPts val="0"/>
              </a:spcAft>
              <a:buClr>
                <a:schemeClr val="accent4"/>
              </a:buClr>
              <a:buSzPts val="1200"/>
              <a:buFont typeface="EB Garamond"/>
              <a:buChar char="●"/>
            </a:pPr>
            <a:r>
              <a:rPr lang="en" sz="1200">
                <a:solidFill>
                  <a:schemeClr val="accent4"/>
                </a:solidFill>
                <a:latin typeface="EB Garamond"/>
                <a:ea typeface="EB Garamond"/>
                <a:cs typeface="EB Garamond"/>
                <a:sym typeface="EB Garamond"/>
              </a:rPr>
              <a:t>Each is mapped (radio~frequency)</a:t>
            </a:r>
            <a:endParaRPr sz="1200">
              <a:solidFill>
                <a:schemeClr val="accent4"/>
              </a:solidFill>
              <a:latin typeface="EB Garamond"/>
              <a:ea typeface="EB Garamond"/>
              <a:cs typeface="EB Garamond"/>
              <a:sym typeface="EB Garamo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383" name="Shape 383"/>
        <p:cNvGrpSpPr/>
        <p:nvPr/>
      </p:nvGrpSpPr>
      <p:grpSpPr>
        <a:xfrm>
          <a:off x="0" y="0"/>
          <a:ext cx="0" cy="0"/>
          <a:chOff x="0" y="0"/>
          <a:chExt cx="0" cy="0"/>
        </a:xfrm>
      </p:grpSpPr>
      <p:sp>
        <p:nvSpPr>
          <p:cNvPr id="384" name="Google Shape;384;g17a01591e51_1_0"/>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385" name="Google Shape;385;g17a01591e51_1_0"/>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 </a:t>
            </a:r>
            <a:r>
              <a:rPr b="1" lang="en" sz="1900">
                <a:solidFill>
                  <a:schemeClr val="lt1"/>
                </a:solidFill>
                <a:latin typeface="EB Garamond"/>
                <a:ea typeface="EB Garamond"/>
                <a:cs typeface="EB Garamond"/>
                <a:sym typeface="EB Garamond"/>
                <a:extLst>
                  <a:ext uri="http://customooxmlschemas.google.com/">
                    <go:slidesCustomData xmlns:go="http://customooxmlschemas.google.com/" textRoundtripDataId="4"/>
                  </a:ext>
                </a:extLst>
              </a:rPr>
              <a:t>from small to large scale</a:t>
            </a:r>
            <a:endParaRPr b="1" sz="1900">
              <a:solidFill>
                <a:schemeClr val="lt1"/>
              </a:solidFill>
              <a:latin typeface="EB Garamond"/>
              <a:ea typeface="EB Garamond"/>
              <a:cs typeface="EB Garamond"/>
              <a:sym typeface="EB Garamond"/>
            </a:endParaRPr>
          </a:p>
        </p:txBody>
      </p:sp>
      <p:pic>
        <p:nvPicPr>
          <p:cNvPr id="386" name="Google Shape;386;g17a01591e51_1_0"/>
          <p:cNvPicPr preferRelativeResize="0"/>
          <p:nvPr/>
        </p:nvPicPr>
        <p:blipFill>
          <a:blip r:embed="rId4">
            <a:alphaModFix/>
          </a:blip>
          <a:stretch>
            <a:fillRect/>
          </a:stretch>
        </p:blipFill>
        <p:spPr>
          <a:xfrm>
            <a:off x="772625" y="742425"/>
            <a:ext cx="1496193" cy="2255900"/>
          </a:xfrm>
          <a:prstGeom prst="rect">
            <a:avLst/>
          </a:prstGeom>
          <a:noFill/>
          <a:ln>
            <a:noFill/>
          </a:ln>
        </p:spPr>
      </p:pic>
      <p:pic>
        <p:nvPicPr>
          <p:cNvPr id="387" name="Google Shape;387;g17a01591e51_1_0"/>
          <p:cNvPicPr preferRelativeResize="0"/>
          <p:nvPr/>
        </p:nvPicPr>
        <p:blipFill rotWithShape="1">
          <a:blip r:embed="rId5">
            <a:alphaModFix/>
          </a:blip>
          <a:srcRect b="5772" l="8179" r="62374" t="31409"/>
          <a:stretch/>
        </p:blipFill>
        <p:spPr>
          <a:xfrm>
            <a:off x="3957016" y="742425"/>
            <a:ext cx="548700" cy="2255906"/>
          </a:xfrm>
          <a:prstGeom prst="rect">
            <a:avLst/>
          </a:prstGeom>
          <a:noFill/>
          <a:ln>
            <a:noFill/>
          </a:ln>
        </p:spPr>
      </p:pic>
      <p:pic>
        <p:nvPicPr>
          <p:cNvPr id="388" name="Google Shape;388;g17a01591e51_1_0"/>
          <p:cNvPicPr preferRelativeResize="0"/>
          <p:nvPr/>
        </p:nvPicPr>
        <p:blipFill rotWithShape="1">
          <a:blip r:embed="rId5">
            <a:alphaModFix/>
          </a:blip>
          <a:srcRect b="13891" l="39154" r="7444" t="2067"/>
          <a:stretch/>
        </p:blipFill>
        <p:spPr>
          <a:xfrm>
            <a:off x="3177706" y="742421"/>
            <a:ext cx="743844" cy="2255900"/>
          </a:xfrm>
          <a:prstGeom prst="rect">
            <a:avLst/>
          </a:prstGeom>
          <a:noFill/>
          <a:ln>
            <a:noFill/>
          </a:ln>
        </p:spPr>
      </p:pic>
      <p:sp>
        <p:nvSpPr>
          <p:cNvPr id="389" name="Google Shape;389;g17a01591e51_1_0"/>
          <p:cNvSpPr txBox="1"/>
          <p:nvPr/>
        </p:nvSpPr>
        <p:spPr>
          <a:xfrm>
            <a:off x="2180725" y="742425"/>
            <a:ext cx="10851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F6D2A2"/>
                </a:solidFill>
                <a:latin typeface="Frank Ruhl Libre Light"/>
                <a:ea typeface="Frank Ruhl Libre Light"/>
                <a:cs typeface="Frank Ruhl Libre Light"/>
                <a:sym typeface="Frank Ruhl Libre Light"/>
              </a:rPr>
              <a:t>Cartouche </a:t>
            </a:r>
            <a:br>
              <a:rPr lang="en" sz="1200">
                <a:solidFill>
                  <a:srgbClr val="F6D2A2"/>
                </a:solidFill>
                <a:latin typeface="Frank Ruhl Libre Light"/>
                <a:ea typeface="Frank Ruhl Libre Light"/>
                <a:cs typeface="Frank Ruhl Libre Light"/>
                <a:sym typeface="Frank Ruhl Libre Light"/>
              </a:rPr>
            </a:br>
            <a:r>
              <a:rPr lang="en" sz="1200">
                <a:solidFill>
                  <a:srgbClr val="F6D2A2"/>
                </a:solidFill>
                <a:latin typeface="Frank Ruhl Libre Light"/>
                <a:ea typeface="Frank Ruhl Libre Light"/>
                <a:cs typeface="Frank Ruhl Libre Light"/>
                <a:sym typeface="Frank Ruhl Libre Light"/>
              </a:rPr>
              <a:t>extraction</a:t>
            </a:r>
            <a:endParaRPr sz="1200">
              <a:solidFill>
                <a:srgbClr val="F6D2A2"/>
              </a:solidFill>
              <a:latin typeface="Frank Ruhl Libre Light"/>
              <a:ea typeface="Frank Ruhl Libre Light"/>
              <a:cs typeface="Frank Ruhl Libre Light"/>
              <a:sym typeface="Frank Ruhl Libre Light"/>
            </a:endParaRPr>
          </a:p>
        </p:txBody>
      </p:sp>
      <p:sp>
        <p:nvSpPr>
          <p:cNvPr id="390" name="Google Shape;390;g17a01591e51_1_0"/>
          <p:cNvSpPr txBox="1"/>
          <p:nvPr/>
        </p:nvSpPr>
        <p:spPr>
          <a:xfrm>
            <a:off x="4621550" y="979425"/>
            <a:ext cx="548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F6D2A2"/>
                </a:solidFill>
                <a:latin typeface="Frank Ruhl Libre"/>
                <a:ea typeface="Frank Ruhl Libre"/>
                <a:cs typeface="Frank Ruhl Libre"/>
                <a:sym typeface="Frank Ruhl Libre"/>
              </a:rPr>
              <a:t>HTR</a:t>
            </a:r>
            <a:endParaRPr b="1" sz="1200">
              <a:solidFill>
                <a:srgbClr val="F6D2A2"/>
              </a:solidFill>
              <a:latin typeface="Frank Ruhl Libre"/>
              <a:ea typeface="Frank Ruhl Libre"/>
              <a:cs typeface="Frank Ruhl Libre"/>
              <a:sym typeface="Frank Ruhl Libre"/>
            </a:endParaRPr>
          </a:p>
        </p:txBody>
      </p:sp>
      <p:sp>
        <p:nvSpPr>
          <p:cNvPr id="391" name="Google Shape;391;g17a01591e51_1_0"/>
          <p:cNvSpPr/>
          <p:nvPr/>
        </p:nvSpPr>
        <p:spPr>
          <a:xfrm rot="5400000">
            <a:off x="6124450" y="1795775"/>
            <a:ext cx="321600" cy="2268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g17a01591e51_1_0"/>
          <p:cNvSpPr txBox="1"/>
          <p:nvPr/>
        </p:nvSpPr>
        <p:spPr>
          <a:xfrm>
            <a:off x="5225050" y="2067675"/>
            <a:ext cx="21204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100">
                <a:solidFill>
                  <a:schemeClr val="accent5"/>
                </a:solidFill>
              </a:rPr>
              <a:t>東海道</a:t>
            </a:r>
            <a:r>
              <a:rPr lang="en" sz="1100">
                <a:solidFill>
                  <a:srgbClr val="EF5362"/>
                </a:solidFill>
              </a:rPr>
              <a:t>京都</a:t>
            </a:r>
            <a:r>
              <a:rPr lang="en" sz="1100">
                <a:solidFill>
                  <a:schemeClr val="accent5"/>
                </a:solidFill>
              </a:rPr>
              <a:t> 大内</a:t>
            </a:r>
            <a:r>
              <a:rPr lang="en" sz="1100">
                <a:solidFill>
                  <a:schemeClr val="lt1"/>
                </a:solidFill>
              </a:rPr>
              <a:t>・</a:t>
            </a:r>
            <a:r>
              <a:rPr lang="en" sz="1100">
                <a:solidFill>
                  <a:schemeClr val="accent5"/>
                </a:solidFill>
              </a:rPr>
              <a:t>能上</a:t>
            </a:r>
            <a:r>
              <a:rPr lang="en" sz="1100">
                <a:solidFill>
                  <a:schemeClr val="lt1"/>
                </a:solidFill>
              </a:rPr>
              <a:t>首都市</a:t>
            </a:r>
            <a:endParaRPr sz="1100">
              <a:solidFill>
                <a:schemeClr val="accent5"/>
              </a:solidFill>
            </a:endParaRPr>
          </a:p>
        </p:txBody>
      </p:sp>
      <p:sp>
        <p:nvSpPr>
          <p:cNvPr id="393" name="Google Shape;393;g17a01591e51_1_0"/>
          <p:cNvSpPr txBox="1"/>
          <p:nvPr/>
        </p:nvSpPr>
        <p:spPr>
          <a:xfrm>
            <a:off x="2141250" y="3531225"/>
            <a:ext cx="4861500" cy="76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200">
                <a:solidFill>
                  <a:srgbClr val="F6D2A2"/>
                </a:solidFill>
              </a:rPr>
              <a:t>Kokusho Sōmokuroku</a:t>
            </a:r>
            <a:r>
              <a:rPr lang="en" sz="1200">
                <a:solidFill>
                  <a:srgbClr val="F6D2A2"/>
                </a:solidFill>
              </a:rPr>
              <a:t> (400k+ 90% </a:t>
            </a:r>
            <a:r>
              <a:rPr b="1" lang="en" sz="1200">
                <a:solidFill>
                  <a:srgbClr val="F6D2A2"/>
                </a:solidFill>
              </a:rPr>
              <a:t>pre-modern</a:t>
            </a:r>
            <a:r>
              <a:rPr lang="en" sz="1200">
                <a:solidFill>
                  <a:srgbClr val="F6D2A2"/>
                </a:solidFill>
              </a:rPr>
              <a:t> Edo books)</a:t>
            </a:r>
            <a:endParaRPr sz="1200">
              <a:solidFill>
                <a:srgbClr val="F6D2A2"/>
              </a:solidFill>
            </a:endParaRPr>
          </a:p>
          <a:p>
            <a:pPr indent="0" lvl="0" marL="0" rtl="0" algn="ctr">
              <a:spcBef>
                <a:spcPts val="0"/>
              </a:spcBef>
              <a:spcAft>
                <a:spcPts val="0"/>
              </a:spcAft>
              <a:buNone/>
            </a:pPr>
            <a:r>
              <a:rPr lang="en" sz="1200">
                <a:solidFill>
                  <a:srgbClr val="F6D2A2"/>
                </a:solidFill>
              </a:rPr>
              <a:t>Less than 1% have been transcribed</a:t>
            </a:r>
            <a:endParaRPr>
              <a:solidFill>
                <a:schemeClr val="accent4"/>
              </a:solidFill>
            </a:endParaRPr>
          </a:p>
        </p:txBody>
      </p:sp>
      <p:sp>
        <p:nvSpPr>
          <p:cNvPr id="394" name="Google Shape;394;g17a01591e51_1_0"/>
          <p:cNvSpPr/>
          <p:nvPr/>
        </p:nvSpPr>
        <p:spPr>
          <a:xfrm>
            <a:off x="5381800" y="793300"/>
            <a:ext cx="1806900" cy="8100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g17a01591e51_1_0"/>
          <p:cNvSpPr txBox="1"/>
          <p:nvPr/>
        </p:nvSpPr>
        <p:spPr>
          <a:xfrm>
            <a:off x="6398650" y="1657988"/>
            <a:ext cx="548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F6D2A2"/>
                </a:solidFill>
                <a:latin typeface="Frank Ruhl Libre"/>
                <a:ea typeface="Frank Ruhl Libre"/>
                <a:cs typeface="Frank Ruhl Libre"/>
                <a:sym typeface="Frank Ruhl Libre"/>
              </a:rPr>
              <a:t>NER</a:t>
            </a:r>
            <a:endParaRPr b="1" sz="1200">
              <a:solidFill>
                <a:srgbClr val="F6D2A2"/>
              </a:solidFill>
              <a:latin typeface="Frank Ruhl Libre"/>
              <a:ea typeface="Frank Ruhl Libre"/>
              <a:cs typeface="Frank Ruhl Libre"/>
              <a:sym typeface="Frank Ruhl Libre"/>
            </a:endParaRPr>
          </a:p>
        </p:txBody>
      </p:sp>
      <p:sp>
        <p:nvSpPr>
          <p:cNvPr id="396" name="Google Shape;396;g17a01591e51_1_0"/>
          <p:cNvSpPr/>
          <p:nvPr/>
        </p:nvSpPr>
        <p:spPr>
          <a:xfrm>
            <a:off x="4610761" y="1240925"/>
            <a:ext cx="666000" cy="2268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7" name="Google Shape;397;g17a01591e51_1_0"/>
          <p:cNvPicPr preferRelativeResize="0"/>
          <p:nvPr/>
        </p:nvPicPr>
        <p:blipFill>
          <a:blip r:embed="rId6">
            <a:alphaModFix/>
          </a:blip>
          <a:stretch>
            <a:fillRect/>
          </a:stretch>
        </p:blipFill>
        <p:spPr>
          <a:xfrm>
            <a:off x="5790075" y="2702413"/>
            <a:ext cx="440600" cy="440600"/>
          </a:xfrm>
          <a:prstGeom prst="rect">
            <a:avLst/>
          </a:prstGeom>
          <a:noFill/>
          <a:ln>
            <a:noFill/>
          </a:ln>
        </p:spPr>
      </p:pic>
      <p:sp>
        <p:nvSpPr>
          <p:cNvPr id="398" name="Google Shape;398;g17a01591e51_1_0"/>
          <p:cNvSpPr txBox="1"/>
          <p:nvPr/>
        </p:nvSpPr>
        <p:spPr>
          <a:xfrm>
            <a:off x="6119900" y="2722613"/>
            <a:ext cx="66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EF5362"/>
                </a:solidFill>
              </a:rPr>
              <a:t>Kyoto</a:t>
            </a:r>
            <a:endParaRPr>
              <a:solidFill>
                <a:srgbClr val="EF5362"/>
              </a:solidFill>
            </a:endParaRPr>
          </a:p>
        </p:txBody>
      </p:sp>
      <p:sp>
        <p:nvSpPr>
          <p:cNvPr id="399" name="Google Shape;399;g17a01591e51_1_0"/>
          <p:cNvSpPr txBox="1"/>
          <p:nvPr/>
        </p:nvSpPr>
        <p:spPr>
          <a:xfrm>
            <a:off x="5381800" y="815650"/>
            <a:ext cx="3916500" cy="72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chemeClr val="lt1"/>
                </a:solidFill>
                <a:latin typeface="Roboto"/>
                <a:ea typeface="Roboto"/>
                <a:cs typeface="Roboto"/>
                <a:sym typeface="Roboto"/>
              </a:rPr>
              <a:t>	  HTR output		Human transcribed</a:t>
            </a:r>
            <a:endParaRPr sz="10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rgbClr val="FF0000"/>
                </a:solidFill>
              </a:rPr>
              <a:t>R</a:t>
            </a:r>
            <a:r>
              <a:rPr lang="en" sz="1100">
                <a:solidFill>
                  <a:srgbClr val="FF0000"/>
                </a:solidFill>
              </a:rPr>
              <a:t>ed</a:t>
            </a:r>
            <a:r>
              <a:rPr lang="en" sz="1100">
                <a:solidFill>
                  <a:schemeClr val="lt1"/>
                </a:solidFill>
              </a:rPr>
              <a:t>	</a:t>
            </a:r>
            <a:r>
              <a:rPr lang="en" sz="1100">
                <a:solidFill>
                  <a:schemeClr val="lt1"/>
                </a:solidFill>
              </a:rPr>
              <a:t>: </a:t>
            </a:r>
            <a:r>
              <a:rPr lang="en" sz="1100">
                <a:solidFill>
                  <a:schemeClr val="accent5"/>
                </a:solidFill>
                <a:latin typeface="Roboto"/>
                <a:ea typeface="Roboto"/>
                <a:cs typeface="Roboto"/>
                <a:sym typeface="Roboto"/>
              </a:rPr>
              <a:t>東海道京都 		</a:t>
            </a:r>
            <a:r>
              <a:rPr lang="en" sz="1100">
                <a:solidFill>
                  <a:schemeClr val="accent5"/>
                </a:solidFill>
                <a:latin typeface="Meiryo"/>
                <a:ea typeface="Meiryo"/>
                <a:cs typeface="Meiryo"/>
                <a:sym typeface="Meiryo"/>
              </a:rPr>
              <a:t>東海道</a:t>
            </a:r>
            <a:r>
              <a:rPr lang="en" sz="1100">
                <a:solidFill>
                  <a:schemeClr val="lt1"/>
                </a:solidFill>
                <a:latin typeface="Meiryo"/>
                <a:ea typeface="Meiryo"/>
                <a:cs typeface="Meiryo"/>
                <a:sym typeface="Meiryo"/>
              </a:rPr>
              <a:t>　</a:t>
            </a:r>
            <a:r>
              <a:rPr lang="en" sz="1100">
                <a:solidFill>
                  <a:schemeClr val="accent5"/>
                </a:solidFill>
                <a:latin typeface="Meiryo"/>
                <a:ea typeface="Meiryo"/>
                <a:cs typeface="Meiryo"/>
                <a:sym typeface="Meiryo"/>
              </a:rPr>
              <a:t>京都</a:t>
            </a:r>
            <a:r>
              <a:rPr lang="en" sz="1100">
                <a:solidFill>
                  <a:schemeClr val="lt1"/>
                </a:solidFill>
                <a:latin typeface="Meiryo"/>
                <a:ea typeface="Meiryo"/>
                <a:cs typeface="Meiryo"/>
                <a:sym typeface="Meiryo"/>
              </a:rPr>
              <a:t>之内</a:t>
            </a:r>
            <a:endParaRPr sz="1100">
              <a:solidFill>
                <a:schemeClr val="accent5"/>
              </a:solidFill>
            </a:endParaRPr>
          </a:p>
          <a:p>
            <a:pPr indent="0" lvl="0" marL="0" rtl="0" algn="l">
              <a:lnSpc>
                <a:spcPct val="115000"/>
              </a:lnSpc>
              <a:spcBef>
                <a:spcPts val="0"/>
              </a:spcBef>
              <a:spcAft>
                <a:spcPts val="0"/>
              </a:spcAft>
              <a:buNone/>
            </a:pPr>
            <a:r>
              <a:rPr lang="en" sz="1100">
                <a:solidFill>
                  <a:srgbClr val="FFFF00"/>
                </a:solidFill>
              </a:rPr>
              <a:t>Yellow</a:t>
            </a:r>
            <a:r>
              <a:rPr lang="en" sz="1100">
                <a:solidFill>
                  <a:schemeClr val="lt1"/>
                </a:solidFill>
              </a:rPr>
              <a:t>	: </a:t>
            </a:r>
            <a:r>
              <a:rPr lang="en" sz="1100">
                <a:solidFill>
                  <a:schemeClr val="accent5"/>
                </a:solidFill>
                <a:latin typeface="Roboto"/>
                <a:ea typeface="Roboto"/>
                <a:cs typeface="Roboto"/>
                <a:sym typeface="Roboto"/>
              </a:rPr>
              <a:t>大内</a:t>
            </a:r>
            <a:r>
              <a:rPr lang="en" sz="1100">
                <a:solidFill>
                  <a:schemeClr val="lt1"/>
                </a:solidFill>
                <a:latin typeface="Roboto"/>
                <a:ea typeface="Roboto"/>
                <a:cs typeface="Roboto"/>
                <a:sym typeface="Roboto"/>
              </a:rPr>
              <a:t>・</a:t>
            </a:r>
            <a:r>
              <a:rPr lang="en" sz="1100">
                <a:solidFill>
                  <a:schemeClr val="accent5"/>
                </a:solidFill>
                <a:latin typeface="Roboto"/>
                <a:ea typeface="Roboto"/>
                <a:cs typeface="Roboto"/>
                <a:sym typeface="Roboto"/>
              </a:rPr>
              <a:t>能上</a:t>
            </a:r>
            <a:r>
              <a:rPr lang="en" sz="1100">
                <a:solidFill>
                  <a:schemeClr val="lt1"/>
                </a:solidFill>
                <a:latin typeface="Roboto"/>
                <a:ea typeface="Roboto"/>
                <a:cs typeface="Roboto"/>
                <a:sym typeface="Roboto"/>
              </a:rPr>
              <a:t>首都市 	</a:t>
            </a:r>
            <a:r>
              <a:rPr lang="en" sz="1100">
                <a:solidFill>
                  <a:schemeClr val="accent5"/>
                </a:solidFill>
                <a:latin typeface="Meiryo"/>
                <a:ea typeface="Meiryo"/>
                <a:cs typeface="Meiryo"/>
                <a:sym typeface="Meiryo"/>
              </a:rPr>
              <a:t>大内能上</a:t>
            </a:r>
            <a:r>
              <a:rPr lang="en" sz="1100">
                <a:solidFill>
                  <a:schemeClr val="lt1"/>
                </a:solidFill>
                <a:latin typeface="Meiryo"/>
                <a:ea typeface="Meiryo"/>
                <a:cs typeface="Meiryo"/>
                <a:sym typeface="Meiryo"/>
              </a:rPr>
              <a:t>覧図</a:t>
            </a:r>
            <a:endParaRPr sz="1500">
              <a:solidFill>
                <a:schemeClr val="lt1"/>
              </a:solidFill>
              <a:latin typeface="Frank Ruhl Libre Light"/>
              <a:ea typeface="Frank Ruhl Libre Light"/>
              <a:cs typeface="Frank Ruhl Libre Light"/>
              <a:sym typeface="Frank Ruhl Libre Light"/>
            </a:endParaRPr>
          </a:p>
        </p:txBody>
      </p:sp>
      <p:sp>
        <p:nvSpPr>
          <p:cNvPr id="400" name="Google Shape;400;g17a01591e51_1_0"/>
          <p:cNvSpPr/>
          <p:nvPr/>
        </p:nvSpPr>
        <p:spPr>
          <a:xfrm>
            <a:off x="2390273" y="1240925"/>
            <a:ext cx="666000" cy="2268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g17a01591e51_1_0"/>
          <p:cNvSpPr/>
          <p:nvPr/>
        </p:nvSpPr>
        <p:spPr>
          <a:xfrm rot="5400000">
            <a:off x="6146525" y="2509462"/>
            <a:ext cx="321600" cy="226800"/>
          </a:xfrm>
          <a:prstGeom prst="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g17a01591e51_1_0"/>
          <p:cNvSpPr/>
          <p:nvPr/>
        </p:nvSpPr>
        <p:spPr>
          <a:xfrm>
            <a:off x="1839875" y="3511025"/>
            <a:ext cx="5464260" cy="809892"/>
          </a:xfrm>
          <a:prstGeom prst="cloud">
            <a:avLst/>
          </a:prstGeom>
          <a:solidFill>
            <a:srgbClr val="DCC4A9">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000"/>
                                        <p:tgtEl>
                                          <p:spTgt spid="387"/>
                                        </p:tgtEl>
                                      </p:cBhvr>
                                    </p:animEffect>
                                  </p:childTnLst>
                                </p:cTn>
                              </p:par>
                              <p:par>
                                <p:cTn fill="hold" nodeType="withEffect" presetClass="entr" presetID="10" presetSubtype="0">
                                  <p:stCondLst>
                                    <p:cond delay="0"/>
                                  </p:stCondLst>
                                  <p:childTnLst>
                                    <p:set>
                                      <p:cBhvr>
                                        <p:cTn dur="1" fill="hold">
                                          <p:stCondLst>
                                            <p:cond delay="0"/>
                                          </p:stCondLst>
                                        </p:cTn>
                                        <p:tgtEl>
                                          <p:spTgt spid="400"/>
                                        </p:tgtEl>
                                        <p:attrNameLst>
                                          <p:attrName>style.visibility</p:attrName>
                                        </p:attrNameLst>
                                      </p:cBhvr>
                                      <p:to>
                                        <p:strVal val="visible"/>
                                      </p:to>
                                    </p:set>
                                    <p:animEffect filter="fade" transition="in">
                                      <p:cBhvr>
                                        <p:cTn dur="1000"/>
                                        <p:tgtEl>
                                          <p:spTgt spid="400"/>
                                        </p:tgtEl>
                                      </p:cBhvr>
                                    </p:animEffect>
                                  </p:childTnLst>
                                </p:cTn>
                              </p:par>
                              <p:par>
                                <p:cTn fill="hold" nodeType="with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000"/>
                                        <p:tgtEl>
                                          <p:spTgt spid="388"/>
                                        </p:tgtEl>
                                      </p:cBhvr>
                                    </p:animEffect>
                                  </p:childTnLst>
                                </p:cTn>
                              </p:par>
                              <p:par>
                                <p:cTn fill="hold" nodeType="withEffect" presetClass="entr" presetID="10" presetSubtype="0">
                                  <p:stCondLst>
                                    <p:cond delay="0"/>
                                  </p:stCondLst>
                                  <p:childTnLst>
                                    <p:set>
                                      <p:cBhvr>
                                        <p:cTn dur="1" fill="hold">
                                          <p:stCondLst>
                                            <p:cond delay="0"/>
                                          </p:stCondLst>
                                        </p:cTn>
                                        <p:tgtEl>
                                          <p:spTgt spid="389"/>
                                        </p:tgtEl>
                                        <p:attrNameLst>
                                          <p:attrName>style.visibility</p:attrName>
                                        </p:attrNameLst>
                                      </p:cBhvr>
                                      <p:to>
                                        <p:strVal val="visible"/>
                                      </p:to>
                                    </p:set>
                                    <p:animEffect filter="fade" transition="in">
                                      <p:cBhvr>
                                        <p:cTn dur="1000"/>
                                        <p:tgtEl>
                                          <p:spTgt spid="3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1000"/>
                                        <p:tgtEl>
                                          <p:spTgt spid="399"/>
                                        </p:tgtEl>
                                      </p:cBhvr>
                                    </p:animEffect>
                                  </p:childTnLst>
                                </p:cTn>
                              </p:par>
                              <p:par>
                                <p:cTn fill="hold" nodeType="withEffect" presetClass="entr" presetID="10" presetSubtype="0">
                                  <p:stCondLst>
                                    <p:cond delay="0"/>
                                  </p:stCondLst>
                                  <p:childTnLst>
                                    <p:set>
                                      <p:cBhvr>
                                        <p:cTn dur="1" fill="hold">
                                          <p:stCondLst>
                                            <p:cond delay="0"/>
                                          </p:stCondLst>
                                        </p:cTn>
                                        <p:tgtEl>
                                          <p:spTgt spid="390"/>
                                        </p:tgtEl>
                                        <p:attrNameLst>
                                          <p:attrName>style.visibility</p:attrName>
                                        </p:attrNameLst>
                                      </p:cBhvr>
                                      <p:to>
                                        <p:strVal val="visible"/>
                                      </p:to>
                                    </p:set>
                                    <p:animEffect filter="fade" transition="in">
                                      <p:cBhvr>
                                        <p:cTn dur="1000"/>
                                        <p:tgtEl>
                                          <p:spTgt spid="390"/>
                                        </p:tgtEl>
                                      </p:cBhvr>
                                    </p:animEffect>
                                  </p:childTnLst>
                                </p:cTn>
                              </p:par>
                              <p:par>
                                <p:cTn fill="hold" nodeType="withEffect" presetClass="entr" presetID="10" presetSubtype="0">
                                  <p:stCondLst>
                                    <p:cond delay="0"/>
                                  </p:stCondLst>
                                  <p:childTnLst>
                                    <p:set>
                                      <p:cBhvr>
                                        <p:cTn dur="1" fill="hold">
                                          <p:stCondLst>
                                            <p:cond delay="0"/>
                                          </p:stCondLst>
                                        </p:cTn>
                                        <p:tgtEl>
                                          <p:spTgt spid="396"/>
                                        </p:tgtEl>
                                        <p:attrNameLst>
                                          <p:attrName>style.visibility</p:attrName>
                                        </p:attrNameLst>
                                      </p:cBhvr>
                                      <p:to>
                                        <p:strVal val="visible"/>
                                      </p:to>
                                    </p:set>
                                    <p:animEffect filter="fade" transition="in">
                                      <p:cBhvr>
                                        <p:cTn dur="1000"/>
                                        <p:tgtEl>
                                          <p:spTgt spid="3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1"/>
                                        </p:tgtEl>
                                        <p:attrNameLst>
                                          <p:attrName>style.visibility</p:attrName>
                                        </p:attrNameLst>
                                      </p:cBhvr>
                                      <p:to>
                                        <p:strVal val="visible"/>
                                      </p:to>
                                    </p:set>
                                    <p:animEffect filter="fade" transition="in">
                                      <p:cBhvr>
                                        <p:cTn dur="1000"/>
                                        <p:tgtEl>
                                          <p:spTgt spid="391"/>
                                        </p:tgtEl>
                                      </p:cBhvr>
                                    </p:animEffect>
                                  </p:childTnLst>
                                </p:cTn>
                              </p:par>
                              <p:par>
                                <p:cTn fill="hold" nodeType="withEffect" presetClass="entr" presetID="10" presetSubtype="0">
                                  <p:stCondLst>
                                    <p:cond delay="0"/>
                                  </p:stCondLst>
                                  <p:childTnLst>
                                    <p:set>
                                      <p:cBhvr>
                                        <p:cTn dur="1" fill="hold">
                                          <p:stCondLst>
                                            <p:cond delay="0"/>
                                          </p:stCondLst>
                                        </p:cTn>
                                        <p:tgtEl>
                                          <p:spTgt spid="392"/>
                                        </p:tgtEl>
                                        <p:attrNameLst>
                                          <p:attrName>style.visibility</p:attrName>
                                        </p:attrNameLst>
                                      </p:cBhvr>
                                      <p:to>
                                        <p:strVal val="visible"/>
                                      </p:to>
                                    </p:set>
                                    <p:animEffect filter="fade" transition="in">
                                      <p:cBhvr>
                                        <p:cTn dur="1000"/>
                                        <p:tgtEl>
                                          <p:spTgt spid="392"/>
                                        </p:tgtEl>
                                      </p:cBhvr>
                                    </p:animEffect>
                                  </p:childTnLst>
                                </p:cTn>
                              </p:par>
                              <p:par>
                                <p:cTn fill="hold" nodeType="withEffect" presetClass="entr" presetID="10" presetSubtype="0">
                                  <p:stCondLst>
                                    <p:cond delay="0"/>
                                  </p:stCondLst>
                                  <p:childTnLst>
                                    <p:set>
                                      <p:cBhvr>
                                        <p:cTn dur="1" fill="hold">
                                          <p:stCondLst>
                                            <p:cond delay="0"/>
                                          </p:stCondLst>
                                        </p:cTn>
                                        <p:tgtEl>
                                          <p:spTgt spid="395"/>
                                        </p:tgtEl>
                                        <p:attrNameLst>
                                          <p:attrName>style.visibility</p:attrName>
                                        </p:attrNameLst>
                                      </p:cBhvr>
                                      <p:to>
                                        <p:strVal val="visible"/>
                                      </p:to>
                                    </p:set>
                                    <p:animEffect filter="fade" transition="in">
                                      <p:cBhvr>
                                        <p:cTn dur="1000"/>
                                        <p:tgtEl>
                                          <p:spTgt spid="395"/>
                                        </p:tgtEl>
                                      </p:cBhvr>
                                    </p:animEffect>
                                  </p:childTnLst>
                                </p:cTn>
                              </p:par>
                              <p:par>
                                <p:cTn fill="hold" nodeType="withEffect" presetClass="entr" presetID="10" presetSubtype="0">
                                  <p:stCondLst>
                                    <p:cond delay="0"/>
                                  </p:stCondLst>
                                  <p:childTnLst>
                                    <p:set>
                                      <p:cBhvr>
                                        <p:cTn dur="1" fill="hold">
                                          <p:stCondLst>
                                            <p:cond delay="0"/>
                                          </p:stCondLst>
                                        </p:cTn>
                                        <p:tgtEl>
                                          <p:spTgt spid="394"/>
                                        </p:tgtEl>
                                        <p:attrNameLst>
                                          <p:attrName>style.visibility</p:attrName>
                                        </p:attrNameLst>
                                      </p:cBhvr>
                                      <p:to>
                                        <p:strVal val="visible"/>
                                      </p:to>
                                    </p:set>
                                    <p:animEffect filter="fade" transition="in">
                                      <p:cBhvr>
                                        <p:cTn dur="1000"/>
                                        <p:tgtEl>
                                          <p:spTgt spid="3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7"/>
                                        </p:tgtEl>
                                        <p:attrNameLst>
                                          <p:attrName>style.visibility</p:attrName>
                                        </p:attrNameLst>
                                      </p:cBhvr>
                                      <p:to>
                                        <p:strVal val="visible"/>
                                      </p:to>
                                    </p:set>
                                    <p:animEffect filter="fade" transition="in">
                                      <p:cBhvr>
                                        <p:cTn dur="1000"/>
                                        <p:tgtEl>
                                          <p:spTgt spid="397"/>
                                        </p:tgtEl>
                                      </p:cBhvr>
                                    </p:animEffect>
                                  </p:childTnLst>
                                </p:cTn>
                              </p:par>
                              <p:par>
                                <p:cTn fill="hold" nodeType="withEffect" presetClass="entr" presetID="10" presetSubtype="0">
                                  <p:stCondLst>
                                    <p:cond delay="0"/>
                                  </p:stCondLst>
                                  <p:childTnLst>
                                    <p:set>
                                      <p:cBhvr>
                                        <p:cTn dur="1" fill="hold">
                                          <p:stCondLst>
                                            <p:cond delay="0"/>
                                          </p:stCondLst>
                                        </p:cTn>
                                        <p:tgtEl>
                                          <p:spTgt spid="398"/>
                                        </p:tgtEl>
                                        <p:attrNameLst>
                                          <p:attrName>style.visibility</p:attrName>
                                        </p:attrNameLst>
                                      </p:cBhvr>
                                      <p:to>
                                        <p:strVal val="visible"/>
                                      </p:to>
                                    </p:set>
                                    <p:animEffect filter="fade" transition="in">
                                      <p:cBhvr>
                                        <p:cTn dur="1000"/>
                                        <p:tgtEl>
                                          <p:spTgt spid="398"/>
                                        </p:tgtEl>
                                      </p:cBhvr>
                                    </p:animEffect>
                                  </p:childTnLst>
                                </p:cTn>
                              </p:par>
                              <p:par>
                                <p:cTn fill="hold" nodeType="withEffect" presetClass="entr" presetID="10" presetSubtype="0">
                                  <p:stCondLst>
                                    <p:cond delay="0"/>
                                  </p:stCondLst>
                                  <p:childTnLst>
                                    <p:set>
                                      <p:cBhvr>
                                        <p:cTn dur="1" fill="hold">
                                          <p:stCondLst>
                                            <p:cond delay="0"/>
                                          </p:stCondLst>
                                        </p:cTn>
                                        <p:tgtEl>
                                          <p:spTgt spid="401"/>
                                        </p:tgtEl>
                                        <p:attrNameLst>
                                          <p:attrName>style.visibility</p:attrName>
                                        </p:attrNameLst>
                                      </p:cBhvr>
                                      <p:to>
                                        <p:strVal val="visible"/>
                                      </p:to>
                                    </p:set>
                                    <p:animEffect filter="fade" transition="in">
                                      <p:cBhvr>
                                        <p:cTn dur="1000"/>
                                        <p:tgtEl>
                                          <p:spTgt spid="4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1000"/>
                                        <p:tgtEl>
                                          <p:spTgt spid="393"/>
                                        </p:tgtEl>
                                      </p:cBhvr>
                                    </p:animEffect>
                                  </p:childTnLst>
                                </p:cTn>
                              </p:par>
                              <p:par>
                                <p:cTn fill="hold" nodeType="withEffect" presetClass="entr" presetID="10" presetSubtype="0">
                                  <p:stCondLst>
                                    <p:cond delay="0"/>
                                  </p:stCondLst>
                                  <p:childTnLst>
                                    <p:set>
                                      <p:cBhvr>
                                        <p:cTn dur="1" fill="hold">
                                          <p:stCondLst>
                                            <p:cond delay="0"/>
                                          </p:stCondLst>
                                        </p:cTn>
                                        <p:tgtEl>
                                          <p:spTgt spid="402"/>
                                        </p:tgtEl>
                                        <p:attrNameLst>
                                          <p:attrName>style.visibility</p:attrName>
                                        </p:attrNameLst>
                                      </p:cBhvr>
                                      <p:to>
                                        <p:strVal val="visible"/>
                                      </p:to>
                                    </p:set>
                                    <p:animEffect filter="fade" transition="in">
                                      <p:cBhvr>
                                        <p:cTn dur="1000"/>
                                        <p:tgtEl>
                                          <p:spTgt spid="4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406" name="Shape 406"/>
        <p:cNvGrpSpPr/>
        <p:nvPr/>
      </p:nvGrpSpPr>
      <p:grpSpPr>
        <a:xfrm>
          <a:off x="0" y="0"/>
          <a:ext cx="0" cy="0"/>
          <a:chOff x="0" y="0"/>
          <a:chExt cx="0" cy="0"/>
        </a:xfrm>
      </p:grpSpPr>
      <p:sp>
        <p:nvSpPr>
          <p:cNvPr id="407" name="Google Shape;407;g17a01591e51_1_62"/>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408" name="Google Shape;408;g17a01591e51_1_62"/>
          <p:cNvSpPr txBox="1"/>
          <p:nvPr>
            <p:ph idx="4294967295" type="body"/>
          </p:nvPr>
        </p:nvSpPr>
        <p:spPr>
          <a:xfrm>
            <a:off x="1160100" y="1072575"/>
            <a:ext cx="6356400" cy="2834400"/>
          </a:xfrm>
          <a:prstGeom prst="rect">
            <a:avLst/>
          </a:prstGeom>
          <a:noFill/>
          <a:ln>
            <a:noFill/>
          </a:ln>
        </p:spPr>
        <p:txBody>
          <a:bodyPr anchorCtr="0" anchor="ctr" bIns="0" lIns="0" spcFirstLastPara="1" rIns="0" wrap="square" tIns="0">
            <a:noAutofit/>
          </a:bodyPr>
          <a:lstStyle/>
          <a:p>
            <a:pPr indent="-330200" lvl="0" marL="457200" rtl="0" algn="l">
              <a:lnSpc>
                <a:spcPct val="115000"/>
              </a:lnSpc>
              <a:spcBef>
                <a:spcPts val="0"/>
              </a:spcBef>
              <a:spcAft>
                <a:spcPts val="0"/>
              </a:spcAft>
              <a:buClr>
                <a:schemeClr val="accent4"/>
              </a:buClr>
              <a:buSzPts val="1600"/>
              <a:buFont typeface="Montserrat"/>
              <a:buChar char="●"/>
            </a:pPr>
            <a:r>
              <a:rPr lang="en" sz="1600">
                <a:solidFill>
                  <a:schemeClr val="accent4"/>
                </a:solidFill>
                <a:latin typeface="Montserrat"/>
                <a:ea typeface="Montserrat"/>
                <a:cs typeface="Montserrat"/>
                <a:sym typeface="Montserrat"/>
              </a:rPr>
              <a:t>NER on inscriptions of ukiyo-e can facilitate art history</a:t>
            </a:r>
            <a:br>
              <a:rPr lang="en" sz="1600">
                <a:solidFill>
                  <a:schemeClr val="accent4"/>
                </a:solidFill>
                <a:latin typeface="Montserrat"/>
                <a:ea typeface="Montserrat"/>
                <a:cs typeface="Montserrat"/>
                <a:sym typeface="Montserrat"/>
              </a:rPr>
            </a:br>
            <a:endParaRPr sz="1600">
              <a:solidFill>
                <a:schemeClr val="accent4"/>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accent4"/>
              </a:buClr>
              <a:buSzPts val="1600"/>
              <a:buFont typeface="Montserrat"/>
              <a:buChar char="●"/>
            </a:pPr>
            <a:r>
              <a:rPr lang="en" sz="1600">
                <a:solidFill>
                  <a:schemeClr val="accent4"/>
                </a:solidFill>
                <a:latin typeface="Montserrat"/>
                <a:ea typeface="Montserrat"/>
                <a:cs typeface="Montserrat"/>
                <a:sym typeface="Montserrat"/>
              </a:rPr>
              <a:t>HTR on ukiyo-e prints can automate transcription</a:t>
            </a:r>
            <a:br>
              <a:rPr lang="en" sz="1600">
                <a:solidFill>
                  <a:schemeClr val="accent4"/>
                </a:solidFill>
                <a:latin typeface="Montserrat"/>
                <a:ea typeface="Montserrat"/>
                <a:cs typeface="Montserrat"/>
                <a:sym typeface="Montserrat"/>
              </a:rPr>
            </a:br>
            <a:endParaRPr sz="1600">
              <a:solidFill>
                <a:schemeClr val="accent4"/>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accent4"/>
              </a:buClr>
              <a:buSzPts val="1600"/>
              <a:buFont typeface="Montserrat"/>
              <a:buChar char="●"/>
            </a:pPr>
            <a:r>
              <a:rPr lang="en" sz="1600">
                <a:solidFill>
                  <a:schemeClr val="accent4"/>
                </a:solidFill>
                <a:latin typeface="Montserrat"/>
                <a:ea typeface="Montserrat"/>
                <a:cs typeface="Montserrat"/>
                <a:sym typeface="Montserrat"/>
              </a:rPr>
              <a:t>NER on HTRed output can increase the scale of our study</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SzPts val="2200"/>
              <a:buNone/>
            </a:pPr>
            <a:r>
              <a:t/>
            </a:r>
            <a:endParaRPr sz="1800">
              <a:solidFill>
                <a:schemeClr val="lt1"/>
              </a:solidFill>
            </a:endParaRPr>
          </a:p>
        </p:txBody>
      </p:sp>
      <p:sp>
        <p:nvSpPr>
          <p:cNvPr id="409" name="Google Shape;409;g17a01591e51_1_62"/>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Takeaways</a:t>
            </a:r>
            <a:endParaRPr b="1" sz="1900">
              <a:solidFill>
                <a:schemeClr val="lt1"/>
              </a:solidFill>
              <a:latin typeface="EB Garamond"/>
              <a:ea typeface="EB Garamond"/>
              <a:cs typeface="EB Garamond"/>
              <a:sym typeface="EB Garamon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413" name="Shape 413"/>
        <p:cNvGrpSpPr/>
        <p:nvPr/>
      </p:nvGrpSpPr>
      <p:grpSpPr>
        <a:xfrm>
          <a:off x="0" y="0"/>
          <a:ext cx="0" cy="0"/>
          <a:chOff x="0" y="0"/>
          <a:chExt cx="0" cy="0"/>
        </a:xfrm>
      </p:grpSpPr>
      <p:sp>
        <p:nvSpPr>
          <p:cNvPr id="414" name="Google Shape;414;p16"/>
          <p:cNvSpPr txBox="1"/>
          <p:nvPr>
            <p:ph type="ctrTitle"/>
          </p:nvPr>
        </p:nvSpPr>
        <p:spPr>
          <a:xfrm>
            <a:off x="2854250" y="1115800"/>
            <a:ext cx="3435600" cy="2902200"/>
          </a:xfrm>
          <a:prstGeom prst="rect">
            <a:avLst/>
          </a:prstGeom>
          <a:noFill/>
          <a:ln>
            <a:noFill/>
          </a:ln>
        </p:spPr>
        <p:txBody>
          <a:bodyPr anchorCtr="0" anchor="ctr" bIns="0" lIns="0" spcFirstLastPara="1" rIns="0" wrap="square" tIns="0">
            <a:noAutofit/>
          </a:bodyPr>
          <a:lstStyle/>
          <a:p>
            <a:pPr indent="0" lvl="0" marL="0" rtl="0" algn="ctr">
              <a:lnSpc>
                <a:spcPct val="150000"/>
              </a:lnSpc>
              <a:spcBef>
                <a:spcPts val="1500"/>
              </a:spcBef>
              <a:spcAft>
                <a:spcPts val="0"/>
              </a:spcAft>
              <a:buSzPts val="3000"/>
              <a:buNone/>
            </a:pPr>
            <a:r>
              <a:rPr lang="en"/>
              <a:t>Thank you!</a:t>
            </a:r>
            <a:endParaRPr/>
          </a:p>
          <a:p>
            <a:pPr indent="0" lvl="0" marL="0" rtl="0" algn="ctr">
              <a:lnSpc>
                <a:spcPct val="150000"/>
              </a:lnSpc>
              <a:spcBef>
                <a:spcPts val="1500"/>
              </a:spcBef>
              <a:spcAft>
                <a:spcPts val="0"/>
              </a:spcAft>
              <a:buSzPts val="3000"/>
              <a:buNone/>
            </a:pPr>
            <a:r>
              <a:rPr lang="en"/>
              <a:t>Comments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DBC7AE"/>
        </a:solidFill>
      </p:bgPr>
    </p:bg>
    <p:spTree>
      <p:nvGrpSpPr>
        <p:cNvPr id="418" name="Shape 418"/>
        <p:cNvGrpSpPr/>
        <p:nvPr/>
      </p:nvGrpSpPr>
      <p:grpSpPr>
        <a:xfrm>
          <a:off x="0" y="0"/>
          <a:ext cx="0" cy="0"/>
          <a:chOff x="0" y="0"/>
          <a:chExt cx="0" cy="0"/>
        </a:xfrm>
      </p:grpSpPr>
      <p:sp>
        <p:nvSpPr>
          <p:cNvPr id="419" name="Google Shape;419;p10"/>
          <p:cNvSpPr txBox="1"/>
          <p:nvPr>
            <p:ph idx="4294967295" type="ctrTitle"/>
          </p:nvPr>
        </p:nvSpPr>
        <p:spPr>
          <a:xfrm>
            <a:off x="855300" y="876600"/>
            <a:ext cx="7433400" cy="8949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accent6"/>
              </a:buClr>
              <a:buSzPts val="1600"/>
              <a:buFont typeface="Montserrat"/>
              <a:buNone/>
            </a:pPr>
            <a:r>
              <a:rPr b="0" i="0" lang="en" sz="3600" u="none" cap="none" strike="noStrike">
                <a:solidFill>
                  <a:schemeClr val="accent6"/>
                </a:solidFill>
                <a:latin typeface="Montserrat Light"/>
                <a:ea typeface="Montserrat Light"/>
                <a:cs typeface="Montserrat Light"/>
                <a:sym typeface="Montserrat Light"/>
              </a:rPr>
              <a:t>Over 20,408</a:t>
            </a:r>
            <a:endParaRPr b="0" i="0" sz="3600" u="none" cap="none" strike="noStrike">
              <a:solidFill>
                <a:schemeClr val="accent6"/>
              </a:solidFill>
              <a:latin typeface="Montserrat Light"/>
              <a:ea typeface="Montserrat Light"/>
              <a:cs typeface="Montserrat Light"/>
              <a:sym typeface="Montserrat Light"/>
            </a:endParaRPr>
          </a:p>
        </p:txBody>
      </p:sp>
      <p:sp>
        <p:nvSpPr>
          <p:cNvPr id="420" name="Google Shape;420;p10"/>
          <p:cNvSpPr txBox="1"/>
          <p:nvPr>
            <p:ph idx="4294967295" type="subTitle"/>
          </p:nvPr>
        </p:nvSpPr>
        <p:spPr>
          <a:xfrm>
            <a:off x="855300" y="1563708"/>
            <a:ext cx="7433400" cy="463200"/>
          </a:xfrm>
          <a:prstGeom prst="rect">
            <a:avLst/>
          </a:prstGeom>
          <a:noFill/>
          <a:ln>
            <a:noFill/>
          </a:ln>
        </p:spPr>
        <p:txBody>
          <a:bodyPr anchorCtr="0" anchor="t" bIns="0" lIns="0" spcFirstLastPara="1" rIns="0" wrap="square" tIns="0">
            <a:noAutofit/>
          </a:bodyPr>
          <a:lstStyle/>
          <a:p>
            <a:pPr indent="0" lvl="0" marL="0" marR="0" rtl="0" algn="ctr">
              <a:lnSpc>
                <a:spcPct val="115000"/>
              </a:lnSpc>
              <a:spcBef>
                <a:spcPts val="0"/>
              </a:spcBef>
              <a:spcAft>
                <a:spcPts val="800"/>
              </a:spcAft>
              <a:buClr>
                <a:schemeClr val="accent5"/>
              </a:buClr>
              <a:buSzPts val="2200"/>
              <a:buFont typeface="Frank Ruhl Libre Light"/>
              <a:buNone/>
            </a:pPr>
            <a:r>
              <a:rPr b="0" i="1" lang="en" sz="1800" u="none" cap="none" strike="noStrike">
                <a:solidFill>
                  <a:schemeClr val="dk1"/>
                </a:solidFill>
                <a:latin typeface="Frank Ruhl Libre Light"/>
                <a:ea typeface="Frank Ruhl Libre Light"/>
                <a:cs typeface="Frank Ruhl Libre Light"/>
                <a:sym typeface="Frank Ruhl Libre Light"/>
              </a:rPr>
              <a:t>Ukiyo-e </a:t>
            </a:r>
            <a:r>
              <a:rPr b="0" i="0" lang="en" sz="1800" u="none" cap="none" strike="noStrike">
                <a:solidFill>
                  <a:schemeClr val="dk1"/>
                </a:solidFill>
                <a:latin typeface="Frank Ruhl Libre Light"/>
                <a:ea typeface="Frank Ruhl Libre Light"/>
                <a:cs typeface="Frank Ruhl Libre Light"/>
                <a:sym typeface="Frank Ruhl Libre Light"/>
              </a:rPr>
              <a:t>prints</a:t>
            </a:r>
            <a:endParaRPr b="0" i="0" sz="1800" u="none" cap="none" strike="noStrike">
              <a:solidFill>
                <a:schemeClr val="dk1"/>
              </a:solidFill>
              <a:latin typeface="Frank Ruhl Libre Light"/>
              <a:ea typeface="Frank Ruhl Libre Light"/>
              <a:cs typeface="Frank Ruhl Libre Light"/>
              <a:sym typeface="Frank Ruhl Libre Light"/>
            </a:endParaRPr>
          </a:p>
        </p:txBody>
      </p:sp>
      <p:sp>
        <p:nvSpPr>
          <p:cNvPr id="421" name="Google Shape;421;p10"/>
          <p:cNvSpPr txBox="1"/>
          <p:nvPr>
            <p:ph idx="4294967295" type="ctrTitle"/>
          </p:nvPr>
        </p:nvSpPr>
        <p:spPr>
          <a:xfrm>
            <a:off x="855300" y="3200693"/>
            <a:ext cx="7433400" cy="8949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accent6"/>
              </a:buClr>
              <a:buSzPts val="1600"/>
              <a:buFont typeface="Montserrat"/>
              <a:buNone/>
            </a:pPr>
            <a:r>
              <a:rPr b="0" i="0" lang="en" sz="3600" u="none" cap="none" strike="noStrike">
                <a:solidFill>
                  <a:schemeClr val="accent6"/>
                </a:solidFill>
                <a:latin typeface="Montserrat Light"/>
                <a:ea typeface="Montserrat Light"/>
                <a:cs typeface="Montserrat Light"/>
                <a:sym typeface="Montserrat Light"/>
              </a:rPr>
              <a:t>469</a:t>
            </a:r>
            <a:endParaRPr b="0" i="0" sz="3600" u="none" cap="none" strike="noStrike">
              <a:solidFill>
                <a:schemeClr val="accent6"/>
              </a:solidFill>
              <a:latin typeface="Montserrat Light"/>
              <a:ea typeface="Montserrat Light"/>
              <a:cs typeface="Montserrat Light"/>
              <a:sym typeface="Montserrat Light"/>
            </a:endParaRPr>
          </a:p>
        </p:txBody>
      </p:sp>
      <p:sp>
        <p:nvSpPr>
          <p:cNvPr id="422" name="Google Shape;422;p10"/>
          <p:cNvSpPr txBox="1"/>
          <p:nvPr>
            <p:ph idx="4294967295" type="subTitle"/>
          </p:nvPr>
        </p:nvSpPr>
        <p:spPr>
          <a:xfrm>
            <a:off x="855300" y="3887801"/>
            <a:ext cx="7433400" cy="463200"/>
          </a:xfrm>
          <a:prstGeom prst="rect">
            <a:avLst/>
          </a:prstGeom>
          <a:noFill/>
          <a:ln>
            <a:noFill/>
          </a:ln>
        </p:spPr>
        <p:txBody>
          <a:bodyPr anchorCtr="0" anchor="t" bIns="0" lIns="0" spcFirstLastPara="1" rIns="0" wrap="square" tIns="0">
            <a:noAutofit/>
          </a:bodyPr>
          <a:lstStyle/>
          <a:p>
            <a:pPr indent="0" lvl="0" marL="0" marR="0" rtl="0" algn="ctr">
              <a:lnSpc>
                <a:spcPct val="115000"/>
              </a:lnSpc>
              <a:spcBef>
                <a:spcPts val="0"/>
              </a:spcBef>
              <a:spcAft>
                <a:spcPts val="800"/>
              </a:spcAft>
              <a:buClr>
                <a:schemeClr val="accent5"/>
              </a:buClr>
              <a:buSzPts val="2200"/>
              <a:buFont typeface="Frank Ruhl Libre Light"/>
              <a:buNone/>
            </a:pPr>
            <a:r>
              <a:rPr b="0" i="0" lang="en" sz="1800" u="none" cap="none" strike="noStrike">
                <a:solidFill>
                  <a:schemeClr val="dk1"/>
                </a:solidFill>
                <a:latin typeface="Frank Ruhl Libre Light"/>
                <a:ea typeface="Frank Ruhl Libre Light"/>
                <a:cs typeface="Frank Ruhl Libre Light"/>
                <a:sym typeface="Frank Ruhl Libre Light"/>
              </a:rPr>
              <a:t>Place names in the print inscriptions</a:t>
            </a:r>
            <a:endParaRPr b="0" i="0" sz="1800" u="none" cap="none" strike="noStrike">
              <a:solidFill>
                <a:schemeClr val="dk1"/>
              </a:solidFill>
              <a:latin typeface="Frank Ruhl Libre Light"/>
              <a:ea typeface="Frank Ruhl Libre Light"/>
              <a:cs typeface="Frank Ruhl Libre Light"/>
              <a:sym typeface="Frank Ruhl Libre Light"/>
            </a:endParaRPr>
          </a:p>
        </p:txBody>
      </p:sp>
      <p:sp>
        <p:nvSpPr>
          <p:cNvPr id="423" name="Google Shape;423;p10"/>
          <p:cNvSpPr txBox="1"/>
          <p:nvPr>
            <p:ph idx="4294967295" type="ctrTitle"/>
          </p:nvPr>
        </p:nvSpPr>
        <p:spPr>
          <a:xfrm>
            <a:off x="855300" y="1910947"/>
            <a:ext cx="7433400" cy="8949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accent6"/>
              </a:buClr>
              <a:buSzPts val="1600"/>
              <a:buFont typeface="Montserrat"/>
              <a:buNone/>
            </a:pPr>
            <a:r>
              <a:rPr b="0" i="0" lang="en" sz="3600" u="none" cap="none" strike="noStrike">
                <a:solidFill>
                  <a:schemeClr val="accent6"/>
                </a:solidFill>
                <a:latin typeface="Montserrat Light"/>
                <a:ea typeface="Montserrat Light"/>
                <a:cs typeface="Montserrat Light"/>
                <a:sym typeface="Montserrat Light"/>
              </a:rPr>
              <a:t>200</a:t>
            </a:r>
            <a:endParaRPr b="0" i="0" sz="3600" u="none" cap="none" strike="noStrike">
              <a:solidFill>
                <a:schemeClr val="accent6"/>
              </a:solidFill>
              <a:latin typeface="Montserrat Light"/>
              <a:ea typeface="Montserrat Light"/>
              <a:cs typeface="Montserrat Light"/>
              <a:sym typeface="Montserrat Light"/>
            </a:endParaRPr>
          </a:p>
        </p:txBody>
      </p:sp>
      <p:sp>
        <p:nvSpPr>
          <p:cNvPr id="424" name="Google Shape;424;p10"/>
          <p:cNvSpPr txBox="1"/>
          <p:nvPr>
            <p:ph idx="4294967295" type="subTitle"/>
          </p:nvPr>
        </p:nvSpPr>
        <p:spPr>
          <a:xfrm>
            <a:off x="855300" y="2598055"/>
            <a:ext cx="7433400" cy="463200"/>
          </a:xfrm>
          <a:prstGeom prst="rect">
            <a:avLst/>
          </a:prstGeom>
          <a:noFill/>
          <a:ln>
            <a:noFill/>
          </a:ln>
        </p:spPr>
        <p:txBody>
          <a:bodyPr anchorCtr="0" anchor="t" bIns="0" lIns="0" spcFirstLastPara="1" rIns="0" wrap="square" tIns="0">
            <a:noAutofit/>
          </a:bodyPr>
          <a:lstStyle/>
          <a:p>
            <a:pPr indent="0" lvl="0" marL="342900" marR="0" rtl="0" algn="ctr">
              <a:lnSpc>
                <a:spcPct val="100000"/>
              </a:lnSpc>
              <a:spcBef>
                <a:spcPts val="0"/>
              </a:spcBef>
              <a:spcAft>
                <a:spcPts val="0"/>
              </a:spcAft>
              <a:buClr>
                <a:schemeClr val="accent5"/>
              </a:buClr>
              <a:buSzPts val="2200"/>
              <a:buFont typeface="Frank Ruhl Libre Light"/>
              <a:buNone/>
            </a:pPr>
            <a:r>
              <a:rPr b="0" i="0" lang="en" sz="1800" u="none" cap="none" strike="noStrike">
                <a:solidFill>
                  <a:srgbClr val="595959"/>
                </a:solidFill>
                <a:latin typeface="Frank Ruhl Libre"/>
                <a:ea typeface="Frank Ruhl Libre"/>
                <a:cs typeface="Frank Ruhl Libre"/>
                <a:sym typeface="Frank Ruhl Libre"/>
              </a:rPr>
              <a:t>Annotated by an art historian, </a:t>
            </a:r>
            <a:endParaRPr b="0" i="0" sz="1800" u="none" cap="none" strike="noStrike">
              <a:solidFill>
                <a:srgbClr val="595959"/>
              </a:solidFill>
              <a:latin typeface="Frank Ruhl Libre"/>
              <a:ea typeface="Frank Ruhl Libre"/>
              <a:cs typeface="Frank Ruhl Libre"/>
              <a:sym typeface="Frank Ruhl Libre"/>
            </a:endParaRPr>
          </a:p>
          <a:p>
            <a:pPr indent="0" lvl="0" marL="342900" marR="0" rtl="0" algn="ctr">
              <a:lnSpc>
                <a:spcPct val="100000"/>
              </a:lnSpc>
              <a:spcBef>
                <a:spcPts val="0"/>
              </a:spcBef>
              <a:spcAft>
                <a:spcPts val="0"/>
              </a:spcAft>
              <a:buClr>
                <a:schemeClr val="accent5"/>
              </a:buClr>
              <a:buSzPts val="2200"/>
              <a:buFont typeface="Frank Ruhl Libre Light"/>
              <a:buNone/>
            </a:pPr>
            <a:r>
              <a:rPr b="0" i="0" lang="en" sz="1800" u="none" cap="none" strike="noStrike">
                <a:solidFill>
                  <a:srgbClr val="595959"/>
                </a:solidFill>
                <a:latin typeface="Frank Ruhl Libre"/>
                <a:ea typeface="Frank Ruhl Libre"/>
                <a:cs typeface="Frank Ruhl Libre"/>
                <a:sym typeface="Frank Ruhl Libre"/>
              </a:rPr>
              <a:t>expert in Japanese early modern history.</a:t>
            </a:r>
            <a:br>
              <a:rPr b="0" i="0" lang="en" sz="1800" u="none" cap="none" strike="noStrike">
                <a:solidFill>
                  <a:srgbClr val="595959"/>
                </a:solidFill>
                <a:latin typeface="Frank Ruhl Libre"/>
                <a:ea typeface="Frank Ruhl Libre"/>
                <a:cs typeface="Frank Ruhl Libre"/>
                <a:sym typeface="Frank Ruhl Libre"/>
              </a:rPr>
            </a:br>
            <a:endParaRPr b="0" i="0" sz="1800" u="none" cap="none" strike="noStrike">
              <a:solidFill>
                <a:srgbClr val="595959"/>
              </a:solidFill>
              <a:latin typeface="Frank Ruhl Libre"/>
              <a:ea typeface="Frank Ruhl Libre"/>
              <a:cs typeface="Frank Ruhl Libre"/>
              <a:sym typeface="Frank Ruhl Libre"/>
            </a:endParaRPr>
          </a:p>
        </p:txBody>
      </p:sp>
      <p:sp>
        <p:nvSpPr>
          <p:cNvPr id="425" name="Google Shape;425;p10"/>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426" name="Google Shape;426;p10"/>
          <p:cNvSpPr txBox="1"/>
          <p:nvPr>
            <p:ph idx="4294967295" type="title"/>
          </p:nvPr>
        </p:nvSpPr>
        <p:spPr>
          <a:xfrm>
            <a:off x="1041075" y="6200"/>
            <a:ext cx="7061700" cy="699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sz="1900">
                <a:solidFill>
                  <a:schemeClr val="lt1"/>
                </a:solidFill>
                <a:latin typeface="EB Garamond"/>
                <a:ea typeface="EB Garamond"/>
                <a:cs typeface="EB Garamond"/>
                <a:sym typeface="EB Garamond"/>
              </a:rPr>
              <a:t>Dataset development</a:t>
            </a:r>
            <a:endParaRPr>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DBC7AE"/>
        </a:solidFill>
      </p:bgPr>
    </p:bg>
    <p:spTree>
      <p:nvGrpSpPr>
        <p:cNvPr id="430" name="Shape 430"/>
        <p:cNvGrpSpPr/>
        <p:nvPr/>
      </p:nvGrpSpPr>
      <p:grpSpPr>
        <a:xfrm>
          <a:off x="0" y="0"/>
          <a:ext cx="0" cy="0"/>
          <a:chOff x="0" y="0"/>
          <a:chExt cx="0" cy="0"/>
        </a:xfrm>
      </p:grpSpPr>
      <p:sp>
        <p:nvSpPr>
          <p:cNvPr id="431" name="Google Shape;431;p13"/>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432" name="Google Shape;432;p13"/>
          <p:cNvSpPr txBox="1"/>
          <p:nvPr>
            <p:ph type="title"/>
          </p:nvPr>
        </p:nvSpPr>
        <p:spPr>
          <a:xfrm>
            <a:off x="1167075" y="620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Evaluation metrics</a:t>
            </a:r>
            <a:endParaRPr b="1" sz="1900">
              <a:solidFill>
                <a:schemeClr val="lt1"/>
              </a:solidFill>
              <a:latin typeface="EB Garamond"/>
              <a:ea typeface="EB Garamond"/>
              <a:cs typeface="EB Garamond"/>
              <a:sym typeface="EB Garamond"/>
            </a:endParaRPr>
          </a:p>
        </p:txBody>
      </p:sp>
      <p:graphicFrame>
        <p:nvGraphicFramePr>
          <p:cNvPr id="433" name="Google Shape;433;p13"/>
          <p:cNvGraphicFramePr/>
          <p:nvPr/>
        </p:nvGraphicFramePr>
        <p:xfrm>
          <a:off x="1101975" y="914313"/>
          <a:ext cx="3000000" cy="3000000"/>
        </p:xfrm>
        <a:graphic>
          <a:graphicData uri="http://schemas.openxmlformats.org/drawingml/2006/table">
            <a:tbl>
              <a:tblPr>
                <a:noFill/>
                <a:tableStyleId>{F5573767-641F-4206-A036-CCD54166AA4B}</a:tableStyleId>
              </a:tblPr>
              <a:tblGrid>
                <a:gridCol w="710125"/>
                <a:gridCol w="2056900"/>
                <a:gridCol w="2171925"/>
                <a:gridCol w="2000950"/>
              </a:tblGrid>
              <a:tr h="385575">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Precision</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Recall</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F1-score</a:t>
                      </a:r>
                      <a:endParaRPr b="1" sz="1200" u="none" cap="none" strike="noStrike">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SPACY            BERT</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SPACY            BERT</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SPACY            BERT</a:t>
                      </a:r>
                      <a:endParaRPr b="1" sz="1200" u="none" cap="none" strike="noStrike">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GPE</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0.39                 0.73</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0.44                 0.74</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0.41                 </a:t>
                      </a:r>
                      <a:r>
                        <a:rPr b="1" lang="en" sz="1200" u="none" cap="none" strike="noStrike">
                          <a:solidFill>
                            <a:schemeClr val="accent5"/>
                          </a:solidFill>
                          <a:latin typeface="EB Garamond"/>
                          <a:ea typeface="EB Garamond"/>
                          <a:cs typeface="EB Garamond"/>
                          <a:sym typeface="EB Garamond"/>
                        </a:rPr>
                        <a:t>0.74</a:t>
                      </a:r>
                      <a:endParaRPr b="1" sz="1200" u="none" cap="none" strike="noStrike">
                        <a:solidFill>
                          <a:schemeClr val="accent5"/>
                        </a:solidFill>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LOC</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0.59                 0.59</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0.50                 0.50</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chemeClr val="accent5"/>
                          </a:solidFill>
                          <a:latin typeface="EB Garamond"/>
                          <a:ea typeface="EB Garamond"/>
                          <a:cs typeface="EB Garamond"/>
                          <a:sym typeface="EB Garamond"/>
                        </a:rPr>
                        <a:t>0.54                 0.54</a:t>
                      </a:r>
                      <a:endParaRPr b="1" sz="1200" u="none" cap="none" strike="noStrike">
                        <a:solidFill>
                          <a:schemeClr val="accent5"/>
                        </a:solidFill>
                        <a:latin typeface="EB Garamond"/>
                        <a:ea typeface="EB Garamond"/>
                        <a:cs typeface="EB Garamond"/>
                        <a:sym typeface="EB Garamond"/>
                      </a:endParaRPr>
                    </a:p>
                  </a:txBody>
                  <a:tcPr marT="91425" marB="91425" marR="91425" marL="91425"/>
                </a:tc>
              </a:tr>
            </a:tbl>
          </a:graphicData>
        </a:graphic>
      </p:graphicFrame>
      <p:sp>
        <p:nvSpPr>
          <p:cNvPr id="434" name="Google Shape;434;p13"/>
          <p:cNvSpPr txBox="1"/>
          <p:nvPr/>
        </p:nvSpPr>
        <p:spPr>
          <a:xfrm>
            <a:off x="1867075" y="2456625"/>
            <a:ext cx="5913300" cy="554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1" lang="en" sz="1200" u="none" cap="none" strike="noStrike">
                <a:solidFill>
                  <a:srgbClr val="000000"/>
                </a:solidFill>
                <a:latin typeface="EB Garamond"/>
                <a:ea typeface="EB Garamond"/>
                <a:cs typeface="EB Garamond"/>
                <a:sym typeface="EB Garamond"/>
              </a:rPr>
              <a:t>Table: Evaluation of SpaCy and BERT NER with Precision, Recall and F1-score at the named entity level, on 100 instances. In bold is the best F1-scores.</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435" name="Google Shape;435;p13"/>
          <p:cNvSpPr/>
          <p:nvPr/>
        </p:nvSpPr>
        <p:spPr>
          <a:xfrm>
            <a:off x="4657563" y="3084725"/>
            <a:ext cx="3226716" cy="1272888"/>
          </a:xfrm>
          <a:prstGeom prst="cloud">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3"/>
          <p:cNvSpPr txBox="1"/>
          <p:nvPr/>
        </p:nvSpPr>
        <p:spPr>
          <a:xfrm>
            <a:off x="4594750" y="3399725"/>
            <a:ext cx="3352500" cy="5541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EB Garamond"/>
                <a:ea typeface="EB Garamond"/>
                <a:cs typeface="EB Garamond"/>
                <a:sym typeface="EB Garamond"/>
              </a:rPr>
              <a:t>Fine-tuning BERT with PLACE labels F1-score increases to 78%</a:t>
            </a:r>
            <a:endParaRPr b="0" i="0" sz="1200" u="none" cap="none" strike="noStrike">
              <a:solidFill>
                <a:srgbClr val="000000"/>
              </a:solidFill>
              <a:latin typeface="Frank Ruhl Libre Light"/>
              <a:ea typeface="Frank Ruhl Libre Light"/>
              <a:cs typeface="Frank Ruhl Libre Light"/>
              <a:sym typeface="Frank Ruhl Libre Light"/>
            </a:endParaRPr>
          </a:p>
        </p:txBody>
      </p:sp>
      <p:pic>
        <p:nvPicPr>
          <p:cNvPr id="437" name="Google Shape;437;p13"/>
          <p:cNvPicPr preferRelativeResize="0"/>
          <p:nvPr/>
        </p:nvPicPr>
        <p:blipFill rotWithShape="1">
          <a:blip r:embed="rId3">
            <a:alphaModFix/>
          </a:blip>
          <a:srcRect b="0" l="0" r="0" t="0"/>
          <a:stretch/>
        </p:blipFill>
        <p:spPr>
          <a:xfrm>
            <a:off x="1198175" y="3113528"/>
            <a:ext cx="3195600" cy="1215300"/>
          </a:xfrm>
          <a:prstGeom prst="roundRect">
            <a:avLst>
              <a:gd fmla="val 16667" name="adj"/>
            </a:avLst>
          </a:prstGeom>
          <a:noFill/>
          <a:ln cap="flat" cmpd="sng" w="19050">
            <a:solidFill>
              <a:srgbClr val="000000"/>
            </a:solidFill>
            <a:prstDash val="solid"/>
            <a:round/>
            <a:headEnd len="sm" w="sm" type="none"/>
            <a:tailEnd len="sm" w="sm" type="none"/>
          </a:ln>
          <a:effectLst>
            <a:outerShdw blurRad="57150" rotWithShape="0" algn="bl" dir="5400000" dist="19050">
              <a:srgbClr val="000000">
                <a:alpha val="49019"/>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par>
                                <p:cTn fill="hold" nodeType="with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1000"/>
                                        <p:tgtEl>
                                          <p:spTgt spid="435"/>
                                        </p:tgtEl>
                                      </p:cBhvr>
                                    </p:animEffect>
                                  </p:childTnLst>
                                </p:cTn>
                              </p:par>
                              <p:par>
                                <p:cTn fill="hold" nodeType="with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DBC7AE"/>
        </a:solidFill>
      </p:bgPr>
    </p:bg>
    <p:spTree>
      <p:nvGrpSpPr>
        <p:cNvPr id="441" name="Shape 441"/>
        <p:cNvGrpSpPr/>
        <p:nvPr/>
      </p:nvGrpSpPr>
      <p:grpSpPr>
        <a:xfrm>
          <a:off x="0" y="0"/>
          <a:ext cx="0" cy="0"/>
          <a:chOff x="0" y="0"/>
          <a:chExt cx="0" cy="0"/>
        </a:xfrm>
      </p:grpSpPr>
      <p:sp>
        <p:nvSpPr>
          <p:cNvPr id="442" name="Google Shape;442;g17a01591e51_1_68"/>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443" name="Google Shape;443;g17a01591e51_1_68"/>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extLst>
                  <a:ext uri="http://customooxmlschemas.google.com/">
                    <go:slidesCustomData xmlns:go="http://customooxmlschemas.google.com/" textRoundtripDataId="5"/>
                  </a:ext>
                </a:extLst>
              </a:rPr>
              <a:t>Old Maps</a:t>
            </a:r>
            <a:endParaRPr b="1" sz="1900">
              <a:solidFill>
                <a:schemeClr val="lt1"/>
              </a:solidFill>
              <a:latin typeface="EB Garamond"/>
              <a:ea typeface="EB Garamond"/>
              <a:cs typeface="EB Garamond"/>
              <a:sym typeface="EB Garamond"/>
            </a:endParaRPr>
          </a:p>
        </p:txBody>
      </p:sp>
      <p:pic>
        <p:nvPicPr>
          <p:cNvPr id="444" name="Google Shape;444;g17a01591e51_1_68"/>
          <p:cNvPicPr preferRelativeResize="0"/>
          <p:nvPr/>
        </p:nvPicPr>
        <p:blipFill>
          <a:blip r:embed="rId3">
            <a:alphaModFix/>
          </a:blip>
          <a:stretch>
            <a:fillRect/>
          </a:stretch>
        </p:blipFill>
        <p:spPr>
          <a:xfrm>
            <a:off x="768000" y="699000"/>
            <a:ext cx="3075449" cy="3300225"/>
          </a:xfrm>
          <a:prstGeom prst="rect">
            <a:avLst/>
          </a:prstGeom>
          <a:noFill/>
          <a:ln>
            <a:noFill/>
          </a:ln>
        </p:spPr>
      </p:pic>
      <p:pic>
        <p:nvPicPr>
          <p:cNvPr id="445" name="Google Shape;445;g17a01591e51_1_68"/>
          <p:cNvPicPr preferRelativeResize="0"/>
          <p:nvPr/>
        </p:nvPicPr>
        <p:blipFill>
          <a:blip r:embed="rId4">
            <a:alphaModFix/>
          </a:blip>
          <a:stretch>
            <a:fillRect/>
          </a:stretch>
        </p:blipFill>
        <p:spPr>
          <a:xfrm>
            <a:off x="4166296" y="755800"/>
            <a:ext cx="1407950" cy="1854825"/>
          </a:xfrm>
          <a:prstGeom prst="rect">
            <a:avLst/>
          </a:prstGeom>
          <a:noFill/>
          <a:ln>
            <a:noFill/>
          </a:ln>
        </p:spPr>
      </p:pic>
      <p:sp>
        <p:nvSpPr>
          <p:cNvPr id="446" name="Google Shape;446;g17a01591e51_1_68"/>
          <p:cNvSpPr/>
          <p:nvPr/>
        </p:nvSpPr>
        <p:spPr>
          <a:xfrm>
            <a:off x="3002125" y="2610625"/>
            <a:ext cx="143400" cy="1242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g17a01591e51_1_68"/>
          <p:cNvSpPr/>
          <p:nvPr/>
        </p:nvSpPr>
        <p:spPr>
          <a:xfrm>
            <a:off x="4166300" y="755800"/>
            <a:ext cx="1407900" cy="18549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 name="Google Shape;448;g17a01591e51_1_68"/>
          <p:cNvCxnSpPr>
            <a:stCxn id="446" idx="0"/>
          </p:cNvCxnSpPr>
          <p:nvPr/>
        </p:nvCxnSpPr>
        <p:spPr>
          <a:xfrm flipH="1" rot="10800000">
            <a:off x="3073825" y="756025"/>
            <a:ext cx="1094700" cy="1854600"/>
          </a:xfrm>
          <a:prstGeom prst="straightConnector1">
            <a:avLst/>
          </a:prstGeom>
          <a:noFill/>
          <a:ln cap="flat" cmpd="sng" w="28575">
            <a:solidFill>
              <a:schemeClr val="accent4"/>
            </a:solidFill>
            <a:prstDash val="solid"/>
            <a:round/>
            <a:headEnd len="med" w="med" type="none"/>
            <a:tailEnd len="med" w="med" type="none"/>
          </a:ln>
        </p:spPr>
      </p:cxnSp>
      <p:cxnSp>
        <p:nvCxnSpPr>
          <p:cNvPr id="449" name="Google Shape;449;g17a01591e51_1_68"/>
          <p:cNvCxnSpPr>
            <a:stCxn id="446" idx="3"/>
          </p:cNvCxnSpPr>
          <p:nvPr/>
        </p:nvCxnSpPr>
        <p:spPr>
          <a:xfrm flipH="1" rot="10800000">
            <a:off x="3145525" y="2591425"/>
            <a:ext cx="1023000" cy="81300"/>
          </a:xfrm>
          <a:prstGeom prst="straightConnector1">
            <a:avLst/>
          </a:prstGeom>
          <a:noFill/>
          <a:ln cap="flat" cmpd="sng" w="28575">
            <a:solidFill>
              <a:schemeClr val="accent4"/>
            </a:solidFill>
            <a:prstDash val="solid"/>
            <a:round/>
            <a:headEnd len="med" w="med" type="none"/>
            <a:tailEnd len="med" w="med" type="none"/>
          </a:ln>
        </p:spPr>
      </p:cxnSp>
      <p:sp>
        <p:nvSpPr>
          <p:cNvPr id="450" name="Google Shape;450;g17a01591e51_1_68"/>
          <p:cNvSpPr txBox="1"/>
          <p:nvPr/>
        </p:nvSpPr>
        <p:spPr>
          <a:xfrm>
            <a:off x="4108950" y="2650213"/>
            <a:ext cx="3000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4"/>
                </a:solidFill>
                <a:latin typeface="Roboto"/>
                <a:ea typeface="Roboto"/>
                <a:cs typeface="Roboto"/>
                <a:sym typeface="Roboto"/>
              </a:rPr>
              <a:t>HTR output:</a:t>
            </a:r>
            <a:endParaRPr sz="1100">
              <a:solidFill>
                <a:schemeClr val="accent4"/>
              </a:solidFill>
              <a:latin typeface="Roboto"/>
              <a:ea typeface="Roboto"/>
              <a:cs typeface="Roboto"/>
              <a:sym typeface="Roboto"/>
            </a:endParaRPr>
          </a:p>
          <a:p>
            <a:pPr indent="0" lvl="0" marL="0" rtl="0" algn="l">
              <a:spcBef>
                <a:spcPts val="0"/>
              </a:spcBef>
              <a:spcAft>
                <a:spcPts val="0"/>
              </a:spcAft>
              <a:buNone/>
            </a:pPr>
            <a:r>
              <a:rPr lang="en" sz="1100">
                <a:solidFill>
                  <a:schemeClr val="accent4"/>
                </a:solidFill>
                <a:latin typeface="Roboto"/>
                <a:ea typeface="Roboto"/>
                <a:cs typeface="Roboto"/>
                <a:sym typeface="Roboto"/>
              </a:rPr>
              <a:t>ゆと段階に高校で撮ってきた</a:t>
            </a:r>
            <a:endParaRPr>
              <a:solidFill>
                <a:schemeClr val="accent4"/>
              </a:solidFill>
            </a:endParaRPr>
          </a:p>
        </p:txBody>
      </p:sp>
      <p:sp>
        <p:nvSpPr>
          <p:cNvPr id="451" name="Google Shape;451;g17a01591e51_1_68"/>
          <p:cNvSpPr txBox="1"/>
          <p:nvPr/>
        </p:nvSpPr>
        <p:spPr>
          <a:xfrm>
            <a:off x="805725" y="4053600"/>
            <a:ext cx="3000000" cy="408000"/>
          </a:xfrm>
          <a:prstGeom prst="rect">
            <a:avLst/>
          </a:prstGeom>
          <a:noFill/>
          <a:ln>
            <a:noFill/>
          </a:ln>
        </p:spPr>
        <p:txBody>
          <a:bodyPr anchorCtr="0" anchor="t" bIns="91425" lIns="91425" spcFirstLastPara="1" rIns="91425" wrap="square" tIns="91425">
            <a:spAutoFit/>
          </a:bodyPr>
          <a:lstStyle/>
          <a:p>
            <a:pPr indent="0" lvl="0" marL="190500" marR="190500" rtl="0" algn="ctr">
              <a:lnSpc>
                <a:spcPct val="155172"/>
              </a:lnSpc>
              <a:spcBef>
                <a:spcPts val="2300"/>
              </a:spcBef>
              <a:spcAft>
                <a:spcPts val="0"/>
              </a:spcAft>
              <a:buNone/>
            </a:pPr>
            <a:r>
              <a:rPr lang="en" sz="1450">
                <a:solidFill>
                  <a:schemeClr val="accent5"/>
                </a:solidFill>
                <a:latin typeface="Meiryo"/>
                <a:ea typeface="Meiryo"/>
                <a:cs typeface="Meiryo"/>
                <a:sym typeface="Meiryo"/>
              </a:rPr>
              <a:t>Awaji-no-Kuni</a:t>
            </a:r>
            <a:endParaRPr sz="1450">
              <a:solidFill>
                <a:schemeClr val="accent5"/>
              </a:solidFill>
              <a:latin typeface="Meiryo"/>
              <a:ea typeface="Meiryo"/>
              <a:cs typeface="Meiryo"/>
              <a:sym typeface="Meiryo"/>
            </a:endParaRPr>
          </a:p>
        </p:txBody>
      </p:sp>
      <p:sp>
        <p:nvSpPr>
          <p:cNvPr id="452" name="Google Shape;452;g17a01591e51_1_68"/>
          <p:cNvSpPr txBox="1"/>
          <p:nvPr/>
        </p:nvSpPr>
        <p:spPr>
          <a:xfrm>
            <a:off x="4108950" y="3212950"/>
            <a:ext cx="2457000" cy="11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EB Garamond"/>
                <a:ea typeface="EB Garamond"/>
                <a:cs typeface="EB Garamond"/>
                <a:sym typeface="EB Garamond"/>
              </a:rPr>
              <a:t>Next steps:</a:t>
            </a:r>
            <a:endParaRPr b="1">
              <a:solidFill>
                <a:schemeClr val="lt1"/>
              </a:solidFill>
              <a:latin typeface="EB Garamond"/>
              <a:ea typeface="EB Garamond"/>
              <a:cs typeface="EB Garamond"/>
              <a:sym typeface="EB Garamond"/>
            </a:endParaRPr>
          </a:p>
          <a:p>
            <a:pPr indent="0" lvl="0" marL="0" rtl="0" algn="l">
              <a:lnSpc>
                <a:spcPct val="115000"/>
              </a:lnSpc>
              <a:spcBef>
                <a:spcPts val="0"/>
              </a:spcBef>
              <a:spcAft>
                <a:spcPts val="0"/>
              </a:spcAft>
              <a:buNone/>
            </a:pPr>
            <a:r>
              <a:rPr b="1" lang="en">
                <a:solidFill>
                  <a:schemeClr val="lt1"/>
                </a:solidFill>
                <a:latin typeface="EB Garamond"/>
                <a:ea typeface="EB Garamond"/>
                <a:cs typeface="EB Garamond"/>
                <a:sym typeface="EB Garamond"/>
              </a:rPr>
              <a:t>- </a:t>
            </a:r>
            <a:r>
              <a:rPr b="1" lang="en">
                <a:solidFill>
                  <a:schemeClr val="lt1"/>
                </a:solidFill>
                <a:latin typeface="EB Garamond"/>
                <a:ea typeface="EB Garamond"/>
                <a:cs typeface="EB Garamond"/>
                <a:sym typeface="EB Garamond"/>
              </a:rPr>
              <a:t>gazetteer from the locations</a:t>
            </a:r>
            <a:endParaRPr b="1">
              <a:solidFill>
                <a:schemeClr val="lt1"/>
              </a:solidFill>
              <a:latin typeface="EB Garamond"/>
              <a:ea typeface="EB Garamond"/>
              <a:cs typeface="EB Garamond"/>
              <a:sym typeface="EB Garamond"/>
            </a:endParaRPr>
          </a:p>
          <a:p>
            <a:pPr indent="0" lvl="0" marL="0" rtl="0" algn="l">
              <a:lnSpc>
                <a:spcPct val="115000"/>
              </a:lnSpc>
              <a:spcBef>
                <a:spcPts val="0"/>
              </a:spcBef>
              <a:spcAft>
                <a:spcPts val="0"/>
              </a:spcAft>
              <a:buNone/>
            </a:pPr>
            <a:r>
              <a:rPr b="1" lang="en">
                <a:solidFill>
                  <a:schemeClr val="lt1"/>
                </a:solidFill>
                <a:latin typeface="EB Garamond"/>
                <a:ea typeface="EB Garamond"/>
                <a:cs typeface="EB Garamond"/>
                <a:sym typeface="EB Garamond"/>
              </a:rPr>
              <a:t>- select some specific maps</a:t>
            </a:r>
            <a:endParaRPr b="1">
              <a:solidFill>
                <a:schemeClr val="lt1"/>
              </a:solidFill>
              <a:latin typeface="EB Garamond"/>
              <a:ea typeface="EB Garamond"/>
              <a:cs typeface="EB Garamond"/>
              <a:sym typeface="EB Garamond"/>
            </a:endParaRPr>
          </a:p>
          <a:p>
            <a:pPr indent="0" lvl="0" marL="0" rtl="0" algn="l">
              <a:lnSpc>
                <a:spcPct val="115000"/>
              </a:lnSpc>
              <a:spcBef>
                <a:spcPts val="0"/>
              </a:spcBef>
              <a:spcAft>
                <a:spcPts val="0"/>
              </a:spcAft>
              <a:buNone/>
            </a:pPr>
            <a:r>
              <a:rPr b="1" lang="en">
                <a:solidFill>
                  <a:schemeClr val="lt1"/>
                </a:solidFill>
                <a:latin typeface="EB Garamond"/>
                <a:ea typeface="EB Garamond"/>
                <a:cs typeface="EB Garamond"/>
                <a:sym typeface="EB Garamond"/>
              </a:rPr>
              <a:t>- extract cartouches</a:t>
            </a:r>
            <a:endParaRPr b="1">
              <a:solidFill>
                <a:schemeClr val="lt1"/>
              </a:solidFill>
              <a:latin typeface="EB Garamond"/>
              <a:ea typeface="EB Garamond"/>
              <a:cs typeface="EB Garamond"/>
              <a:sym typeface="EB Garamo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4D4BC"/>
        </a:solidFill>
      </p:bgPr>
    </p:bg>
    <p:spTree>
      <p:nvGrpSpPr>
        <p:cNvPr id="141" name="Shape 141"/>
        <p:cNvGrpSpPr/>
        <p:nvPr/>
      </p:nvGrpSpPr>
      <p:grpSpPr>
        <a:xfrm>
          <a:off x="0" y="0"/>
          <a:ext cx="0" cy="0"/>
          <a:chOff x="0" y="0"/>
          <a:chExt cx="0" cy="0"/>
        </a:xfrm>
      </p:grpSpPr>
      <p:pic>
        <p:nvPicPr>
          <p:cNvPr id="142" name="Google Shape;142;p2"/>
          <p:cNvPicPr preferRelativeResize="0"/>
          <p:nvPr/>
        </p:nvPicPr>
        <p:blipFill rotWithShape="1">
          <a:blip r:embed="rId3">
            <a:alphaModFix/>
          </a:blip>
          <a:srcRect b="0" l="0" r="0" t="0"/>
          <a:stretch/>
        </p:blipFill>
        <p:spPr>
          <a:xfrm>
            <a:off x="25" y="0"/>
            <a:ext cx="9143999" cy="5143500"/>
          </a:xfrm>
          <a:prstGeom prst="rect">
            <a:avLst/>
          </a:prstGeom>
          <a:noFill/>
          <a:ln>
            <a:noFill/>
          </a:ln>
        </p:spPr>
      </p:pic>
      <p:cxnSp>
        <p:nvCxnSpPr>
          <p:cNvPr id="143" name="Google Shape;143;p2"/>
          <p:cNvCxnSpPr/>
          <p:nvPr/>
        </p:nvCxnSpPr>
        <p:spPr>
          <a:xfrm>
            <a:off x="4572000" y="761902"/>
            <a:ext cx="0" cy="4381200"/>
          </a:xfrm>
          <a:prstGeom prst="straightConnector1">
            <a:avLst/>
          </a:prstGeom>
          <a:noFill/>
          <a:ln cap="flat" cmpd="sng" w="25400">
            <a:solidFill>
              <a:srgbClr val="025766"/>
            </a:solidFill>
            <a:prstDash val="solid"/>
            <a:miter lim="800000"/>
            <a:headEnd len="sm" w="sm" type="none"/>
            <a:tailEnd len="sm" w="sm" type="none"/>
          </a:ln>
        </p:spPr>
      </p:cxnSp>
      <p:sp>
        <p:nvSpPr>
          <p:cNvPr id="144" name="Google Shape;144;p2"/>
          <p:cNvSpPr/>
          <p:nvPr/>
        </p:nvSpPr>
        <p:spPr>
          <a:xfrm flipH="1">
            <a:off x="3031986" y="761901"/>
            <a:ext cx="3080100" cy="636900"/>
          </a:xfrm>
          <a:prstGeom prst="homePlate">
            <a:avLst>
              <a:gd fmla="val 0" name="adj"/>
            </a:avLst>
          </a:prstGeom>
          <a:solidFill>
            <a:srgbClr val="025766"/>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rgbClr val="FFFFFF"/>
                </a:solidFill>
                <a:latin typeface="EB Garamond"/>
                <a:ea typeface="EB Garamond"/>
                <a:cs typeface="EB Garamond"/>
                <a:sym typeface="EB Garamond"/>
              </a:rPr>
              <a:t>CONTENT</a:t>
            </a:r>
            <a:endParaRPr b="1" i="0" sz="3000" u="none" cap="none" strike="noStrike">
              <a:solidFill>
                <a:srgbClr val="FFFFFF"/>
              </a:solidFill>
              <a:latin typeface="EB Garamond"/>
              <a:ea typeface="EB Garamond"/>
              <a:cs typeface="EB Garamond"/>
              <a:sym typeface="EB Garamond"/>
            </a:endParaRPr>
          </a:p>
        </p:txBody>
      </p:sp>
      <p:sp>
        <p:nvSpPr>
          <p:cNvPr id="145" name="Google Shape;145;p2"/>
          <p:cNvSpPr/>
          <p:nvPr/>
        </p:nvSpPr>
        <p:spPr>
          <a:xfrm>
            <a:off x="4481523" y="4987840"/>
            <a:ext cx="180900" cy="156000"/>
          </a:xfrm>
          <a:prstGeom prst="triangle">
            <a:avLst>
              <a:gd fmla="val 50000" name="adj"/>
            </a:avLst>
          </a:prstGeom>
          <a:solidFill>
            <a:srgbClr val="0257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25"/>
              <a:buFont typeface="Arial"/>
              <a:buNone/>
            </a:pPr>
            <a:r>
              <a:t/>
            </a:r>
            <a:endParaRPr b="0" i="0" sz="1425" u="none" cap="none" strike="noStrike">
              <a:solidFill>
                <a:srgbClr val="FFFFFF"/>
              </a:solidFill>
              <a:latin typeface="Montserrat"/>
              <a:ea typeface="Montserrat"/>
              <a:cs typeface="Montserrat"/>
              <a:sym typeface="Montserrat"/>
            </a:endParaRPr>
          </a:p>
        </p:txBody>
      </p:sp>
      <p:sp>
        <p:nvSpPr>
          <p:cNvPr id="146" name="Google Shape;146;p2"/>
          <p:cNvSpPr/>
          <p:nvPr/>
        </p:nvSpPr>
        <p:spPr>
          <a:xfrm>
            <a:off x="4583247" y="1863062"/>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rPr b="1" i="0" lang="en" sz="1350" u="none" cap="none" strike="noStrike">
                <a:solidFill>
                  <a:srgbClr val="FFFFFF"/>
                </a:solidFill>
                <a:latin typeface="Montserrat"/>
                <a:ea typeface="Montserrat"/>
                <a:cs typeface="Montserrat"/>
                <a:sym typeface="Montserrat"/>
              </a:rPr>
              <a:t>01</a:t>
            </a:r>
            <a:endParaRPr b="1" i="0" sz="1350" u="none" cap="none" strike="noStrike">
              <a:solidFill>
                <a:srgbClr val="FFFFFF"/>
              </a:solidFill>
              <a:latin typeface="Montserrat"/>
              <a:ea typeface="Montserrat"/>
              <a:cs typeface="Montserrat"/>
              <a:sym typeface="Montserrat"/>
            </a:endParaRPr>
          </a:p>
        </p:txBody>
      </p:sp>
      <p:sp>
        <p:nvSpPr>
          <p:cNvPr id="147" name="Google Shape;147;p2"/>
          <p:cNvSpPr/>
          <p:nvPr/>
        </p:nvSpPr>
        <p:spPr>
          <a:xfrm flipH="1">
            <a:off x="4069595" y="2507030"/>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rPr b="1" i="0" lang="en" sz="1350" u="none" cap="none" strike="noStrike">
                <a:solidFill>
                  <a:srgbClr val="FFFFFF"/>
                </a:solidFill>
                <a:latin typeface="Montserrat"/>
                <a:ea typeface="Montserrat"/>
                <a:cs typeface="Montserrat"/>
                <a:sym typeface="Montserrat"/>
              </a:rPr>
              <a:t>02</a:t>
            </a:r>
            <a:endParaRPr b="1" i="0" sz="1350" u="none" cap="none" strike="noStrike">
              <a:solidFill>
                <a:srgbClr val="FFFFFF"/>
              </a:solidFill>
              <a:latin typeface="Montserrat"/>
              <a:ea typeface="Montserrat"/>
              <a:cs typeface="Montserrat"/>
              <a:sym typeface="Montserrat"/>
            </a:endParaRPr>
          </a:p>
        </p:txBody>
      </p:sp>
      <p:sp>
        <p:nvSpPr>
          <p:cNvPr id="148" name="Google Shape;148;p2"/>
          <p:cNvSpPr/>
          <p:nvPr/>
        </p:nvSpPr>
        <p:spPr>
          <a:xfrm>
            <a:off x="4583247" y="3150997"/>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rPr b="1" i="0" lang="en" sz="1350" u="none" cap="none" strike="noStrike">
                <a:solidFill>
                  <a:srgbClr val="FFFFFF"/>
                </a:solidFill>
                <a:latin typeface="Montserrat"/>
                <a:ea typeface="Montserrat"/>
                <a:cs typeface="Montserrat"/>
                <a:sym typeface="Montserrat"/>
              </a:rPr>
              <a:t>03</a:t>
            </a:r>
            <a:endParaRPr b="1" i="0" sz="1350" u="none" cap="none" strike="noStrike">
              <a:solidFill>
                <a:srgbClr val="FFFFFF"/>
              </a:solidFill>
              <a:latin typeface="Montserrat"/>
              <a:ea typeface="Montserrat"/>
              <a:cs typeface="Montserrat"/>
              <a:sym typeface="Montserrat"/>
            </a:endParaRPr>
          </a:p>
        </p:txBody>
      </p:sp>
      <p:sp>
        <p:nvSpPr>
          <p:cNvPr id="149" name="Google Shape;149;p2"/>
          <p:cNvSpPr/>
          <p:nvPr/>
        </p:nvSpPr>
        <p:spPr>
          <a:xfrm flipH="1">
            <a:off x="4069595" y="3794964"/>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rPr b="1" i="0" lang="en" sz="1350" u="none" cap="none" strike="noStrike">
                <a:solidFill>
                  <a:srgbClr val="FFFFFF"/>
                </a:solidFill>
                <a:latin typeface="Montserrat"/>
                <a:ea typeface="Montserrat"/>
                <a:cs typeface="Montserrat"/>
                <a:sym typeface="Montserrat"/>
              </a:rPr>
              <a:t>04</a:t>
            </a:r>
            <a:endParaRPr b="1" i="0" sz="1350" u="none" cap="none" strike="noStrike">
              <a:solidFill>
                <a:srgbClr val="FFFFFF"/>
              </a:solidFill>
              <a:latin typeface="Montserrat"/>
              <a:ea typeface="Montserrat"/>
              <a:cs typeface="Montserrat"/>
              <a:sym typeface="Montserrat"/>
            </a:endParaRPr>
          </a:p>
        </p:txBody>
      </p:sp>
      <p:sp>
        <p:nvSpPr>
          <p:cNvPr id="150" name="Google Shape;150;p2"/>
          <p:cNvSpPr/>
          <p:nvPr/>
        </p:nvSpPr>
        <p:spPr>
          <a:xfrm>
            <a:off x="5340350" y="1790975"/>
            <a:ext cx="2608490" cy="472733"/>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4"/>
              <a:buFont typeface="Arial"/>
              <a:buNone/>
            </a:pPr>
            <a:r>
              <a:rPr b="0" i="0" lang="en" sz="2004" u="none" cap="none" strike="noStrike">
                <a:solidFill>
                  <a:schemeClr val="dk2"/>
                </a:solidFill>
                <a:latin typeface="Montserrat"/>
                <a:ea typeface="Montserrat"/>
                <a:cs typeface="Montserrat"/>
                <a:sym typeface="Montserrat"/>
              </a:rPr>
              <a:t>Introduction</a:t>
            </a:r>
            <a:endParaRPr b="0" i="0" sz="10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80"/>
              <a:buFont typeface="Arial"/>
              <a:buNone/>
            </a:pPr>
            <a:r>
              <a:rPr b="0" i="0" lang="en" sz="1080" u="none" cap="none" strike="noStrike">
                <a:solidFill>
                  <a:schemeClr val="dk2"/>
                </a:solidFill>
                <a:latin typeface="Montserrat"/>
                <a:ea typeface="Montserrat"/>
                <a:cs typeface="Montserrat"/>
                <a:sym typeface="Montserrat"/>
              </a:rPr>
              <a:t>THE RATIONALE OF THIS PROJECT</a:t>
            </a:r>
            <a:endParaRPr b="0" i="0" sz="1080" u="none" cap="none" strike="noStrike">
              <a:solidFill>
                <a:schemeClr val="dk2"/>
              </a:solidFill>
              <a:latin typeface="Montserrat"/>
              <a:ea typeface="Montserrat"/>
              <a:cs typeface="Montserrat"/>
              <a:sym typeface="Montserrat"/>
            </a:endParaRPr>
          </a:p>
        </p:txBody>
      </p:sp>
      <p:sp>
        <p:nvSpPr>
          <p:cNvPr id="151" name="Google Shape;151;p2"/>
          <p:cNvSpPr/>
          <p:nvPr/>
        </p:nvSpPr>
        <p:spPr>
          <a:xfrm>
            <a:off x="1561475" y="2410449"/>
            <a:ext cx="2261951" cy="472733"/>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2004"/>
              <a:buFont typeface="Arial"/>
              <a:buNone/>
            </a:pPr>
            <a:r>
              <a:rPr b="0" i="0" lang="en" sz="2004" u="none" cap="none" strike="noStrike">
                <a:solidFill>
                  <a:schemeClr val="dk2"/>
                </a:solidFill>
                <a:latin typeface="Montserrat"/>
                <a:ea typeface="Montserrat"/>
                <a:cs typeface="Montserrat"/>
                <a:sym typeface="Montserrat"/>
              </a:rPr>
              <a:t>Corpus related challenges </a:t>
            </a:r>
            <a:endParaRPr b="0" i="0" sz="2004" u="none" cap="none" strike="noStrike">
              <a:solidFill>
                <a:schemeClr val="dk2"/>
              </a:solidFill>
              <a:latin typeface="Montserrat"/>
              <a:ea typeface="Montserrat"/>
              <a:cs typeface="Montserrat"/>
              <a:sym typeface="Montserrat"/>
            </a:endParaRPr>
          </a:p>
          <a:p>
            <a:pPr indent="0" lvl="0" marL="0" marR="0" rtl="0" algn="r">
              <a:lnSpc>
                <a:spcPct val="100000"/>
              </a:lnSpc>
              <a:spcBef>
                <a:spcPts val="0"/>
              </a:spcBef>
              <a:spcAft>
                <a:spcPts val="0"/>
              </a:spcAft>
              <a:buClr>
                <a:srgbClr val="000000"/>
              </a:buClr>
              <a:buSzPts val="1080"/>
              <a:buFont typeface="Arial"/>
              <a:buNone/>
            </a:pPr>
            <a:r>
              <a:rPr b="0" i="0" lang="en" sz="1080" u="none" cap="none" strike="noStrike">
                <a:solidFill>
                  <a:schemeClr val="dk2"/>
                </a:solidFill>
                <a:latin typeface="Montserrat"/>
                <a:ea typeface="Montserrat"/>
                <a:cs typeface="Montserrat"/>
                <a:sym typeface="Montserrat"/>
              </a:rPr>
              <a:t>UKIYO-E LANDSCAPE PRINTS</a:t>
            </a:r>
            <a:endParaRPr b="0" i="0" sz="1080" u="none" cap="none" strike="noStrike">
              <a:solidFill>
                <a:schemeClr val="dk2"/>
              </a:solidFill>
              <a:latin typeface="Montserrat"/>
              <a:ea typeface="Montserrat"/>
              <a:cs typeface="Montserrat"/>
              <a:sym typeface="Montserrat"/>
            </a:endParaRPr>
          </a:p>
        </p:txBody>
      </p:sp>
      <p:sp>
        <p:nvSpPr>
          <p:cNvPr id="152" name="Google Shape;152;p2"/>
          <p:cNvSpPr/>
          <p:nvPr/>
        </p:nvSpPr>
        <p:spPr>
          <a:xfrm>
            <a:off x="5340350" y="3095675"/>
            <a:ext cx="2047727" cy="407205"/>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4"/>
              <a:buFont typeface="Arial"/>
              <a:buNone/>
            </a:pPr>
            <a:r>
              <a:rPr b="0" i="0" lang="en" sz="2004" u="none" cap="none" strike="noStrike">
                <a:solidFill>
                  <a:schemeClr val="dk2"/>
                </a:solidFill>
                <a:latin typeface="Montserrat"/>
                <a:ea typeface="Montserrat"/>
                <a:cs typeface="Montserrat"/>
                <a:sym typeface="Montserrat"/>
              </a:rPr>
              <a:t>Methodology</a:t>
            </a:r>
            <a:endParaRPr b="0" i="0" sz="2004"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80"/>
              <a:buFont typeface="Arial"/>
              <a:buNone/>
            </a:pPr>
            <a:r>
              <a:rPr b="0" i="0" lang="en" sz="1080" u="none" cap="none" strike="noStrike">
                <a:solidFill>
                  <a:schemeClr val="dk2"/>
                </a:solidFill>
                <a:latin typeface="Montserrat"/>
                <a:ea typeface="Montserrat"/>
                <a:cs typeface="Montserrat"/>
                <a:sym typeface="Montserrat"/>
              </a:rPr>
              <a:t>METHODS AND DATASET</a:t>
            </a:r>
            <a:endParaRPr b="0" i="0" sz="1080" u="none" cap="none" strike="noStrike">
              <a:solidFill>
                <a:schemeClr val="dk2"/>
              </a:solidFill>
              <a:latin typeface="Montserrat"/>
              <a:ea typeface="Montserrat"/>
              <a:cs typeface="Montserrat"/>
              <a:sym typeface="Montserrat"/>
            </a:endParaRPr>
          </a:p>
        </p:txBody>
      </p:sp>
      <p:sp>
        <p:nvSpPr>
          <p:cNvPr id="153" name="Google Shape;153;p2"/>
          <p:cNvSpPr/>
          <p:nvPr/>
        </p:nvSpPr>
        <p:spPr>
          <a:xfrm>
            <a:off x="1562550" y="3735700"/>
            <a:ext cx="2261951" cy="472733"/>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2004"/>
              <a:buFont typeface="Arial"/>
              <a:buNone/>
            </a:pPr>
            <a:r>
              <a:rPr b="0" i="0" lang="en" sz="2004" u="none" cap="none" strike="noStrike">
                <a:solidFill>
                  <a:schemeClr val="dk2"/>
                </a:solidFill>
                <a:latin typeface="Montserrat"/>
                <a:ea typeface="Montserrat"/>
                <a:cs typeface="Montserrat"/>
                <a:sym typeface="Montserrat"/>
              </a:rPr>
              <a:t>Empirical results</a:t>
            </a:r>
            <a:endParaRPr b="0" i="0" sz="2004" u="none" cap="none" strike="noStrike">
              <a:solidFill>
                <a:schemeClr val="dk2"/>
              </a:solidFill>
              <a:latin typeface="Montserrat"/>
              <a:ea typeface="Montserrat"/>
              <a:cs typeface="Montserrat"/>
              <a:sym typeface="Montserrat"/>
            </a:endParaRPr>
          </a:p>
          <a:p>
            <a:pPr indent="0" lvl="0" marL="0" marR="0" rtl="0" algn="r">
              <a:lnSpc>
                <a:spcPct val="100000"/>
              </a:lnSpc>
              <a:spcBef>
                <a:spcPts val="0"/>
              </a:spcBef>
              <a:spcAft>
                <a:spcPts val="0"/>
              </a:spcAft>
              <a:buClr>
                <a:srgbClr val="000000"/>
              </a:buClr>
              <a:buSzPts val="1080"/>
              <a:buFont typeface="Arial"/>
              <a:buNone/>
            </a:pPr>
            <a:r>
              <a:rPr b="0" i="0" lang="en" sz="1080" u="none" cap="none" strike="noStrike">
                <a:solidFill>
                  <a:schemeClr val="dk2"/>
                </a:solidFill>
                <a:latin typeface="Montserrat"/>
                <a:ea typeface="Montserrat"/>
                <a:cs typeface="Montserrat"/>
                <a:sym typeface="Montserrat"/>
              </a:rPr>
              <a:t>EVALUATION METRICS FOR NER</a:t>
            </a:r>
            <a:endParaRPr b="0" i="0" sz="1080" u="none" cap="none" strike="noStrike">
              <a:solidFill>
                <a:schemeClr val="dk2"/>
              </a:solidFill>
              <a:latin typeface="Montserrat"/>
              <a:ea typeface="Montserrat"/>
              <a:cs typeface="Montserrat"/>
              <a:sym typeface="Montserrat"/>
            </a:endParaRPr>
          </a:p>
        </p:txBody>
      </p:sp>
      <p:sp>
        <p:nvSpPr>
          <p:cNvPr id="154" name="Google Shape;154;p2"/>
          <p:cNvSpPr/>
          <p:nvPr/>
        </p:nvSpPr>
        <p:spPr>
          <a:xfrm>
            <a:off x="4583247" y="4391378"/>
            <a:ext cx="520500" cy="333600"/>
          </a:xfrm>
          <a:prstGeom prst="homePlate">
            <a:avLst>
              <a:gd fmla="val 50000" name="adj"/>
            </a:avLst>
          </a:prstGeom>
          <a:solidFill>
            <a:srgbClr val="025766"/>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350"/>
              <a:buFont typeface="Arial"/>
              <a:buNone/>
            </a:pPr>
            <a:r>
              <a:rPr b="1" i="0" lang="en" sz="1350" u="none" cap="none" strike="noStrike">
                <a:solidFill>
                  <a:srgbClr val="FFFFFF"/>
                </a:solidFill>
                <a:latin typeface="Montserrat"/>
                <a:ea typeface="Montserrat"/>
                <a:cs typeface="Montserrat"/>
                <a:sym typeface="Montserrat"/>
              </a:rPr>
              <a:t>05</a:t>
            </a:r>
            <a:endParaRPr b="1" i="0" sz="1350" u="none" cap="none" strike="noStrike">
              <a:solidFill>
                <a:srgbClr val="FFFFFF"/>
              </a:solidFill>
              <a:latin typeface="Montserrat"/>
              <a:ea typeface="Montserrat"/>
              <a:cs typeface="Montserrat"/>
              <a:sym typeface="Montserrat"/>
            </a:endParaRPr>
          </a:p>
        </p:txBody>
      </p:sp>
      <p:sp>
        <p:nvSpPr>
          <p:cNvPr id="155" name="Google Shape;155;p2"/>
          <p:cNvSpPr/>
          <p:nvPr/>
        </p:nvSpPr>
        <p:spPr>
          <a:xfrm>
            <a:off x="5340350" y="4357999"/>
            <a:ext cx="3288965" cy="407205"/>
          </a:xfrm>
          <a:custGeom>
            <a:rect b="b" l="l" r="r" t="t"/>
            <a:pathLst>
              <a:path extrusionOk="0" h="1872208" w="2520280">
                <a:moveTo>
                  <a:pt x="0" y="1872208"/>
                </a:moveTo>
                <a:lnTo>
                  <a:pt x="2520280" y="1872208"/>
                </a:lnTo>
                <a:lnTo>
                  <a:pt x="0" y="1872208"/>
                </a:lnTo>
                <a:close/>
                <a:moveTo>
                  <a:pt x="0" y="0"/>
                </a:moveTo>
                <a:lnTo>
                  <a:pt x="916" y="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4"/>
              <a:buFont typeface="Arial"/>
              <a:buNone/>
            </a:pPr>
            <a:r>
              <a:rPr b="0" i="0" lang="en" sz="2004" u="none" cap="none" strike="noStrike">
                <a:solidFill>
                  <a:schemeClr val="dk2"/>
                </a:solidFill>
                <a:latin typeface="Montserrat"/>
                <a:ea typeface="Montserrat"/>
                <a:cs typeface="Montserrat"/>
                <a:sym typeface="Montserrat"/>
              </a:rPr>
              <a:t>Conclusions</a:t>
            </a:r>
            <a:endParaRPr b="0" i="0" sz="2004"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004"/>
              <a:buFont typeface="Arial"/>
              <a:buNone/>
            </a:pPr>
            <a:r>
              <a:rPr b="0" i="0" lang="en" sz="1080" u="none" cap="none" strike="noStrike">
                <a:solidFill>
                  <a:schemeClr val="dk2"/>
                </a:solidFill>
                <a:latin typeface="Montserrat"/>
                <a:ea typeface="Montserrat"/>
                <a:cs typeface="Montserrat"/>
                <a:sym typeface="Montserrat"/>
              </a:rPr>
              <a:t> LIMITATIONS, FUTURE WORK</a:t>
            </a:r>
            <a:endParaRPr b="0" i="0" sz="1080" u="none" cap="none" strike="noStrike">
              <a:solidFill>
                <a:schemeClr val="dk2"/>
              </a:solidFill>
              <a:latin typeface="Montserrat"/>
              <a:ea typeface="Montserrat"/>
              <a:cs typeface="Montserrat"/>
              <a:sym typeface="Montserrat"/>
            </a:endParaRPr>
          </a:p>
        </p:txBody>
      </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500"/>
                                        <p:tgtEl>
                                          <p:spTgt spid="146"/>
                                        </p:tgtEl>
                                      </p:cBhvr>
                                    </p:animEffect>
                                  </p:childTnLst>
                                </p:cTn>
                              </p:par>
                              <p:par>
                                <p:cTn fill="hold" nodeType="with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500"/>
                                        <p:tgtEl>
                                          <p:spTgt spid="1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500"/>
                                        <p:tgtEl>
                                          <p:spTgt spid="147"/>
                                        </p:tgtEl>
                                      </p:cBhvr>
                                    </p:animEffect>
                                  </p:childTnLst>
                                </p:cTn>
                              </p:par>
                              <p:par>
                                <p:cTn fill="hold" nodeType="with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500"/>
                                        <p:tgtEl>
                                          <p:spTgt spid="1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500"/>
                                        <p:tgtEl>
                                          <p:spTgt spid="148"/>
                                        </p:tgtEl>
                                      </p:cBhvr>
                                    </p:animEffect>
                                  </p:childTnLst>
                                </p:cTn>
                              </p:par>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500"/>
                                        <p:tgtEl>
                                          <p:spTgt spid="149"/>
                                        </p:tgtEl>
                                      </p:cBhvr>
                                    </p:animEffect>
                                  </p:childTnLst>
                                </p:cTn>
                              </p:par>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500"/>
                                        <p:tgtEl>
                                          <p:spTgt spid="1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500"/>
                                        <p:tgtEl>
                                          <p:spTgt spid="154"/>
                                        </p:tgtEl>
                                      </p:cBhvr>
                                    </p:animEffect>
                                  </p:childTnLst>
                                </p:cTn>
                              </p:par>
                              <p:par>
                                <p:cTn fill="hold" nodeType="with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500"/>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DBC7AE"/>
        </a:solidFill>
      </p:bgPr>
    </p:bg>
    <p:spTree>
      <p:nvGrpSpPr>
        <p:cNvPr id="456" name="Shape 456"/>
        <p:cNvGrpSpPr/>
        <p:nvPr/>
      </p:nvGrpSpPr>
      <p:grpSpPr>
        <a:xfrm>
          <a:off x="0" y="0"/>
          <a:ext cx="0" cy="0"/>
          <a:chOff x="0" y="0"/>
          <a:chExt cx="0" cy="0"/>
        </a:xfrm>
      </p:grpSpPr>
      <p:sp>
        <p:nvSpPr>
          <p:cNvPr id="457" name="Google Shape;457;p15"/>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458" name="Google Shape;458;p15"/>
          <p:cNvSpPr txBox="1"/>
          <p:nvPr/>
        </p:nvSpPr>
        <p:spPr>
          <a:xfrm>
            <a:off x="743425" y="775125"/>
            <a:ext cx="2457600" cy="221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Frank Ruhl Libre Medium"/>
                <a:ea typeface="Frank Ruhl Libre Medium"/>
                <a:cs typeface="Frank Ruhl Libre Medium"/>
                <a:sym typeface="Frank Ruhl Libre Medium"/>
              </a:rPr>
              <a:t>Limitations</a:t>
            </a:r>
            <a:endParaRPr b="0" i="0" sz="1200" u="none" cap="none" strike="noStrike">
              <a:solidFill>
                <a:schemeClr val="dk1"/>
              </a:solidFill>
              <a:latin typeface="Frank Ruhl Libre Medium"/>
              <a:ea typeface="Frank Ruhl Libre Medium"/>
              <a:cs typeface="Frank Ruhl Libre Medium"/>
              <a:sym typeface="Frank Ruhl Libre Medium"/>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dk1"/>
              </a:solidFill>
              <a:latin typeface="Frank Ruhl Libre Medium"/>
              <a:ea typeface="Frank Ruhl Libre Medium"/>
              <a:cs typeface="Frank Ruhl Libre Medium"/>
              <a:sym typeface="Frank Ruhl Libre Medium"/>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Frank Ruhl Libre Light"/>
                <a:ea typeface="Frank Ruhl Libre Light"/>
                <a:cs typeface="Frank Ruhl Libre Light"/>
                <a:sym typeface="Frank Ruhl Libre Light"/>
              </a:rPr>
              <a:t>•</a:t>
            </a:r>
            <a:r>
              <a:rPr b="0" i="0" lang="en" sz="1100" u="none" cap="none" strike="noStrike">
                <a:solidFill>
                  <a:schemeClr val="dk1"/>
                </a:solidFill>
                <a:latin typeface="Frank Ruhl Libre Light"/>
                <a:ea typeface="Frank Ruhl Libre Light"/>
                <a:cs typeface="Frank Ruhl Libre Light"/>
                <a:sym typeface="Frank Ruhl Libre Light"/>
              </a:rPr>
              <a:t> BERT NER model, fine-tuned on our dataset, can provide  means for ’distant viewing’ of prints. However, the model makes mistakes (e.g.includes places outside Japan). </a:t>
            </a:r>
            <a:endParaRPr b="0" i="0" sz="1100" u="none" cap="none" strike="noStrike">
              <a:solidFill>
                <a:schemeClr val="dk1"/>
              </a:solidFill>
              <a:latin typeface="Frank Ruhl Libre Light"/>
              <a:ea typeface="Frank Ruhl Libre Light"/>
              <a:cs typeface="Frank Ruhl Libre Light"/>
              <a:sym typeface="Frank Ruhl Libre Ligh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Frank Ruhl Libre Light"/>
                <a:ea typeface="Frank Ruhl Libre Light"/>
                <a:cs typeface="Frank Ruhl Libre Light"/>
                <a:sym typeface="Frank Ruhl Libre Light"/>
              </a:rPr>
              <a:t>• Only a single place-name tag (PLACE) was used by our BERT-NER. </a:t>
            </a:r>
            <a:endParaRPr b="0" i="0" sz="1100" u="none" cap="none" strike="noStrike">
              <a:solidFill>
                <a:schemeClr val="dk1"/>
              </a:solidFill>
              <a:latin typeface="Frank Ruhl Libre Light"/>
              <a:ea typeface="Frank Ruhl Libre Light"/>
              <a:cs typeface="Frank Ruhl Libre Light"/>
              <a:sym typeface="Frank Ruhl Libre Ligh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Frank Ruhl Libre Light"/>
                <a:ea typeface="Frank Ruhl Libre Light"/>
                <a:cs typeface="Frank Ruhl Libre Light"/>
                <a:sym typeface="Frank Ruhl Libre Light"/>
              </a:rPr>
              <a:t>• The dataset comprises only 200 instances, but more annotations can lead to more accurate models.</a:t>
            </a:r>
            <a:r>
              <a:rPr b="0" i="0" lang="en" sz="1000" u="none" cap="none" strike="noStrike">
                <a:solidFill>
                  <a:schemeClr val="dk1"/>
                </a:solidFill>
                <a:latin typeface="Frank Ruhl Libre Light"/>
                <a:ea typeface="Frank Ruhl Libre Light"/>
                <a:cs typeface="Frank Ruhl Libre Light"/>
                <a:sym typeface="Frank Ruhl Libre Light"/>
              </a:rPr>
              <a:t> </a:t>
            </a:r>
            <a:endParaRPr b="0" i="0" sz="1000" u="none" cap="none" strike="noStrike">
              <a:solidFill>
                <a:schemeClr val="dk1"/>
              </a:solidFill>
              <a:latin typeface="Frank Ruhl Libre Light"/>
              <a:ea typeface="Frank Ruhl Libre Light"/>
              <a:cs typeface="Frank Ruhl Libre Light"/>
              <a:sym typeface="Frank Ruhl Libre Light"/>
            </a:endParaRPr>
          </a:p>
        </p:txBody>
      </p:sp>
      <p:sp>
        <p:nvSpPr>
          <p:cNvPr id="459" name="Google Shape;459;p15"/>
          <p:cNvSpPr txBox="1"/>
          <p:nvPr/>
        </p:nvSpPr>
        <p:spPr>
          <a:xfrm>
            <a:off x="2798725" y="2778850"/>
            <a:ext cx="3704700" cy="1215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Frank Ruhl Libre Medium"/>
                <a:ea typeface="Frank Ruhl Libre Medium"/>
                <a:cs typeface="Frank Ruhl Libre Medium"/>
                <a:sym typeface="Frank Ruhl Libre Medium"/>
              </a:rPr>
              <a:t>Conclusion</a:t>
            </a:r>
            <a:endParaRPr b="0" i="0" sz="1200" u="none" cap="none" strike="noStrike">
              <a:solidFill>
                <a:srgbClr val="000000"/>
              </a:solidFill>
              <a:latin typeface="Frank Ruhl Libre Medium"/>
              <a:ea typeface="Frank Ruhl Libre Medium"/>
              <a:cs typeface="Frank Ruhl Libre Medium"/>
              <a:sym typeface="Frank Ruhl Libre Medium"/>
            </a:endParaRPr>
          </a:p>
          <a:p>
            <a:pPr indent="0" lvl="0" marL="0" marR="0" rtl="0" algn="l">
              <a:lnSpc>
                <a:spcPct val="100000"/>
              </a:lnSpc>
              <a:spcBef>
                <a:spcPts val="0"/>
              </a:spcBef>
              <a:spcAft>
                <a:spcPts val="0"/>
              </a:spcAft>
              <a:buClr>
                <a:srgbClr val="000000"/>
              </a:buClr>
              <a:buSzPts val="1000"/>
              <a:buFont typeface="Arial"/>
              <a:buNone/>
            </a:pPr>
            <a:r>
              <a:t/>
            </a:r>
            <a:endParaRPr b="0" i="0" sz="1100" u="none" cap="none" strike="noStrike">
              <a:solidFill>
                <a:srgbClr val="000000"/>
              </a:solidFill>
              <a:latin typeface="Frank Ruhl Libre Light"/>
              <a:ea typeface="Frank Ruhl Libre Light"/>
              <a:cs typeface="Frank Ruhl Libre Light"/>
              <a:sym typeface="Frank Ruhl Libre Ligh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Frank Ruhl Libre Light"/>
                <a:ea typeface="Frank Ruhl Libre Light"/>
                <a:cs typeface="Frank Ruhl Libre Light"/>
                <a:sym typeface="Frank Ruhl Libre Light"/>
              </a:rPr>
              <a:t>• </a:t>
            </a:r>
            <a:r>
              <a:rPr b="0" i="0" lang="en" sz="1100" u="none" cap="none" strike="noStrike">
                <a:solidFill>
                  <a:srgbClr val="000000"/>
                </a:solidFill>
                <a:latin typeface="Frank Ruhl Libre Light"/>
                <a:ea typeface="Frank Ruhl Libre Light"/>
                <a:cs typeface="Frank Ruhl Libre Light"/>
                <a:sym typeface="Frank Ruhl Libre Light"/>
              </a:rPr>
              <a:t>Japanese BERT-based NER model can achieve a promising performance. </a:t>
            </a:r>
            <a:endParaRPr b="0" i="0" sz="1100" u="none" cap="none" strike="noStrike">
              <a:solidFill>
                <a:srgbClr val="000000"/>
              </a:solidFill>
              <a:latin typeface="Frank Ruhl Libre Light"/>
              <a:ea typeface="Frank Ruhl Libre Light"/>
              <a:cs typeface="Frank Ruhl Libre Light"/>
              <a:sym typeface="Frank Ruhl Libre Ligh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Frank Ruhl Libre Light"/>
                <a:ea typeface="Frank Ruhl Libre Light"/>
                <a:cs typeface="Frank Ruhl Libre Light"/>
                <a:sym typeface="Frank Ruhl Libre Light"/>
              </a:rPr>
              <a:t>• </a:t>
            </a:r>
            <a:r>
              <a:rPr b="0" i="0" lang="en" sz="1100" u="none" cap="none" strike="noStrike">
                <a:solidFill>
                  <a:srgbClr val="000000"/>
                </a:solidFill>
                <a:latin typeface="Frank Ruhl Libre Light"/>
                <a:ea typeface="Frank Ruhl Libre Light"/>
                <a:cs typeface="Frank Ruhl Libre Light"/>
                <a:sym typeface="Frank Ruhl Libre Light"/>
              </a:rPr>
              <a:t>Use-case of how can a distant viewing of a visual dataset be undertaken for facilitating research in art history. </a:t>
            </a:r>
            <a:endParaRPr b="0" i="0" sz="1300" u="none" cap="none" strike="noStrike">
              <a:solidFill>
                <a:srgbClr val="000000"/>
              </a:solidFill>
              <a:latin typeface="Frank Ruhl Libre Light"/>
              <a:ea typeface="Frank Ruhl Libre Light"/>
              <a:cs typeface="Frank Ruhl Libre Light"/>
              <a:sym typeface="Frank Ruhl Libre Light"/>
            </a:endParaRPr>
          </a:p>
        </p:txBody>
      </p:sp>
      <p:sp>
        <p:nvSpPr>
          <p:cNvPr id="460" name="Google Shape;460;p15"/>
          <p:cNvSpPr txBox="1"/>
          <p:nvPr/>
        </p:nvSpPr>
        <p:spPr>
          <a:xfrm>
            <a:off x="6089625" y="782775"/>
            <a:ext cx="2383800" cy="220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Frank Ruhl Libre Medium"/>
                <a:ea typeface="Frank Ruhl Libre Medium"/>
                <a:cs typeface="Frank Ruhl Libre Medium"/>
                <a:sym typeface="Frank Ruhl Libre Medium"/>
              </a:rPr>
              <a:t>Future work</a:t>
            </a:r>
            <a:endParaRPr b="0" i="0" sz="1200" u="none" cap="none" strike="noStrike">
              <a:solidFill>
                <a:srgbClr val="000000"/>
              </a:solidFill>
              <a:latin typeface="Frank Ruhl Libre Medium"/>
              <a:ea typeface="Frank Ruhl Libre Medium"/>
              <a:cs typeface="Frank Ruhl Libre Medium"/>
              <a:sym typeface="Frank Ruhl Libre Medium"/>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Frank Ruhl Libre Light"/>
              <a:ea typeface="Frank Ruhl Libre Light"/>
              <a:cs typeface="Frank Ruhl Libre Light"/>
              <a:sym typeface="Frank Ruhl Libre Ligh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Frank Ruhl Libre Light"/>
                <a:ea typeface="Frank Ruhl Libre Light"/>
                <a:cs typeface="Frank Ruhl Libre Light"/>
                <a:sym typeface="Frank Ruhl Libre Light"/>
              </a:rPr>
              <a:t>• </a:t>
            </a:r>
            <a:r>
              <a:rPr b="0" i="0" lang="en" sz="1100" u="none" cap="none" strike="noStrike">
                <a:solidFill>
                  <a:srgbClr val="000000"/>
                </a:solidFill>
                <a:latin typeface="Frank Ruhl Libre Light"/>
                <a:ea typeface="Frank Ruhl Libre Light"/>
                <a:cs typeface="Frank Ruhl Libre Light"/>
                <a:sym typeface="Frank Ruhl Libre Light"/>
              </a:rPr>
              <a:t>Expand our dataset with more inscriptions, as well as with entity types. </a:t>
            </a:r>
            <a:endParaRPr b="0" i="0" sz="1100" u="none" cap="none" strike="noStrike">
              <a:solidFill>
                <a:srgbClr val="000000"/>
              </a:solidFill>
              <a:latin typeface="Frank Ruhl Libre Light"/>
              <a:ea typeface="Frank Ruhl Libre Light"/>
              <a:cs typeface="Frank Ruhl Libre Light"/>
              <a:sym typeface="Frank Ruhl Libre Ligh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Frank Ruhl Libre Light"/>
                <a:ea typeface="Frank Ruhl Libre Light"/>
                <a:cs typeface="Frank Ruhl Libre Light"/>
                <a:sym typeface="Frank Ruhl Libre Light"/>
              </a:rPr>
              <a:t>• </a:t>
            </a:r>
            <a:r>
              <a:rPr b="0" i="0" lang="en" sz="1100" u="none" cap="none" strike="noStrike">
                <a:solidFill>
                  <a:srgbClr val="000000"/>
                </a:solidFill>
                <a:latin typeface="Frank Ruhl Libre Light"/>
                <a:ea typeface="Frank Ruhl Libre Light"/>
                <a:cs typeface="Frank Ruhl Libre Light"/>
                <a:sym typeface="Frank Ruhl Libre Light"/>
              </a:rPr>
              <a:t>Undertake a spatiotemporal study of </a:t>
            </a:r>
            <a:r>
              <a:rPr b="0" i="1" lang="en" sz="1100" u="none" cap="none" strike="noStrike">
                <a:solidFill>
                  <a:srgbClr val="000000"/>
                </a:solidFill>
                <a:latin typeface="Frank Ruhl Libre Light"/>
                <a:ea typeface="Frank Ruhl Libre Light"/>
                <a:cs typeface="Frank Ruhl Libre Light"/>
                <a:sym typeface="Frank Ruhl Libre Light"/>
              </a:rPr>
              <a:t>ukiyo-e</a:t>
            </a:r>
            <a:r>
              <a:rPr b="0" i="0" lang="en" sz="1100" u="none" cap="none" strike="noStrike">
                <a:solidFill>
                  <a:srgbClr val="000000"/>
                </a:solidFill>
                <a:latin typeface="Frank Ruhl Libre Light"/>
                <a:ea typeface="Frank Ruhl Libre Light"/>
                <a:cs typeface="Frank Ruhl Libre Light"/>
                <a:sym typeface="Frank Ruhl Libre Light"/>
              </a:rPr>
              <a:t> landscape prints and investigate the benefits of NLP-fuelled ‘distant viewing’ by integrating the dimension of time in our analysis.</a:t>
            </a:r>
            <a:endParaRPr b="0" i="0" sz="1100" u="none" cap="none" strike="noStrike">
              <a:solidFill>
                <a:srgbClr val="000000"/>
              </a:solidFill>
              <a:latin typeface="Frank Ruhl Libre Light"/>
              <a:ea typeface="Frank Ruhl Libre Light"/>
              <a:cs typeface="Frank Ruhl Libre Light"/>
              <a:sym typeface="Frank Ruhl Libre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Frank Ruhl Libre Light"/>
              <a:ea typeface="Frank Ruhl Libre Light"/>
              <a:cs typeface="Frank Ruhl Libre Light"/>
              <a:sym typeface="Frank Ruhl Libre Light"/>
            </a:endParaRPr>
          </a:p>
        </p:txBody>
      </p:sp>
      <p:sp>
        <p:nvSpPr>
          <p:cNvPr id="461" name="Google Shape;461;p15"/>
          <p:cNvSpPr/>
          <p:nvPr/>
        </p:nvSpPr>
        <p:spPr>
          <a:xfrm>
            <a:off x="3440618" y="1970740"/>
            <a:ext cx="2075662" cy="731585"/>
          </a:xfrm>
          <a:custGeom>
            <a:rect b="b" l="l" r="r" t="t"/>
            <a:pathLst>
              <a:path extrusionOk="0" h="450" w="999">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rgbClr val="02576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334147"/>
              </a:buClr>
              <a:buSzPts val="1400"/>
              <a:buFont typeface="Calibri"/>
              <a:buNone/>
            </a:pPr>
            <a:r>
              <a:t/>
            </a:r>
            <a:endParaRPr b="0" i="0" sz="1400" u="none" cap="none" strike="noStrike">
              <a:solidFill>
                <a:srgbClr val="334147"/>
              </a:solidFill>
              <a:latin typeface="Calibri"/>
              <a:ea typeface="Calibri"/>
              <a:cs typeface="Calibri"/>
              <a:sym typeface="Calibri"/>
            </a:endParaRPr>
          </a:p>
        </p:txBody>
      </p:sp>
      <p:sp>
        <p:nvSpPr>
          <p:cNvPr id="462" name="Google Shape;462;p15"/>
          <p:cNvSpPr/>
          <p:nvPr/>
        </p:nvSpPr>
        <p:spPr>
          <a:xfrm>
            <a:off x="3263499" y="782786"/>
            <a:ext cx="1400820" cy="1393525"/>
          </a:xfrm>
          <a:custGeom>
            <a:rect b="b" l="l" r="r" t="t"/>
            <a:pathLst>
              <a:path extrusionOk="0" h="857" w="674">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rgbClr val="6EA7BB"/>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334147"/>
              </a:buClr>
              <a:buSzPts val="1400"/>
              <a:buFont typeface="Calibri"/>
              <a:buNone/>
            </a:pPr>
            <a:r>
              <a:t/>
            </a:r>
            <a:endParaRPr b="0" i="0" sz="1400" u="none" cap="none" strike="noStrike">
              <a:solidFill>
                <a:srgbClr val="334147"/>
              </a:solidFill>
              <a:latin typeface="Calibri"/>
              <a:ea typeface="Calibri"/>
              <a:cs typeface="Calibri"/>
              <a:sym typeface="Calibri"/>
            </a:endParaRPr>
          </a:p>
        </p:txBody>
      </p:sp>
      <p:sp>
        <p:nvSpPr>
          <p:cNvPr id="463" name="Google Shape;463;p15"/>
          <p:cNvSpPr/>
          <p:nvPr/>
        </p:nvSpPr>
        <p:spPr>
          <a:xfrm>
            <a:off x="4543451" y="782775"/>
            <a:ext cx="1166058" cy="1420779"/>
          </a:xfrm>
          <a:custGeom>
            <a:rect b="b" l="l" r="r" t="t"/>
            <a:pathLst>
              <a:path extrusionOk="0" h="874" w="561">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rgbClr val="4988A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334147"/>
              </a:buClr>
              <a:buSzPts val="1400"/>
              <a:buFont typeface="Calibri"/>
              <a:buNone/>
            </a:pPr>
            <a:r>
              <a:t/>
            </a:r>
            <a:endParaRPr b="0" i="0" sz="1400" u="none" cap="none" strike="noStrike">
              <a:solidFill>
                <a:srgbClr val="334147"/>
              </a:solidFill>
              <a:latin typeface="Calibri"/>
              <a:ea typeface="Calibri"/>
              <a:cs typeface="Calibri"/>
              <a:sym typeface="Calibri"/>
            </a:endParaRPr>
          </a:p>
        </p:txBody>
      </p:sp>
      <p:sp>
        <p:nvSpPr>
          <p:cNvPr id="464" name="Google Shape;464;p15"/>
          <p:cNvSpPr txBox="1"/>
          <p:nvPr/>
        </p:nvSpPr>
        <p:spPr>
          <a:xfrm>
            <a:off x="3006875" y="1989749"/>
            <a:ext cx="3657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pic>
        <p:nvPicPr>
          <p:cNvPr id="465" name="Google Shape;465;p15"/>
          <p:cNvPicPr preferRelativeResize="0"/>
          <p:nvPr/>
        </p:nvPicPr>
        <p:blipFill rotWithShape="1">
          <a:blip r:embed="rId3">
            <a:alphaModFix/>
          </a:blip>
          <a:srcRect b="0" l="0" r="0" t="0"/>
          <a:stretch/>
        </p:blipFill>
        <p:spPr>
          <a:xfrm>
            <a:off x="3440630" y="881026"/>
            <a:ext cx="1456571" cy="1090750"/>
          </a:xfrm>
          <a:prstGeom prst="rect">
            <a:avLst/>
          </a:prstGeom>
          <a:noFill/>
          <a:ln>
            <a:noFill/>
          </a:ln>
        </p:spPr>
      </p:pic>
      <p:pic>
        <p:nvPicPr>
          <p:cNvPr id="466" name="Google Shape;466;p15"/>
          <p:cNvPicPr preferRelativeResize="0"/>
          <p:nvPr/>
        </p:nvPicPr>
        <p:blipFill rotWithShape="1">
          <a:blip r:embed="rId4">
            <a:alphaModFix/>
          </a:blip>
          <a:srcRect b="0" l="0" r="0" t="0"/>
          <a:stretch/>
        </p:blipFill>
        <p:spPr>
          <a:xfrm rot="474748">
            <a:off x="4465670" y="1054898"/>
            <a:ext cx="1056793" cy="1268013"/>
          </a:xfrm>
          <a:prstGeom prst="rect">
            <a:avLst/>
          </a:prstGeom>
          <a:noFill/>
          <a:ln>
            <a:noFill/>
          </a:ln>
        </p:spPr>
      </p:pic>
      <p:pic>
        <p:nvPicPr>
          <p:cNvPr id="467" name="Google Shape;467;p15"/>
          <p:cNvPicPr preferRelativeResize="0"/>
          <p:nvPr/>
        </p:nvPicPr>
        <p:blipFill rotWithShape="1">
          <a:blip r:embed="rId5">
            <a:alphaModFix/>
          </a:blip>
          <a:srcRect b="0" l="0" r="0" t="0"/>
          <a:stretch/>
        </p:blipFill>
        <p:spPr>
          <a:xfrm>
            <a:off x="3869574" y="2008789"/>
            <a:ext cx="1294499" cy="47758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8"/>
                                        </p:tgtEl>
                                        <p:attrNameLst>
                                          <p:attrName>style.visibility</p:attrName>
                                        </p:attrNameLst>
                                      </p:cBhvr>
                                      <p:to>
                                        <p:strVal val="visible"/>
                                      </p:to>
                                    </p:set>
                                    <p:animEffect filter="fade" transition="in">
                                      <p:cBhvr>
                                        <p:cTn dur="1000"/>
                                        <p:tgtEl>
                                          <p:spTgt spid="458"/>
                                        </p:tgtEl>
                                      </p:cBhvr>
                                    </p:animEffect>
                                  </p:childTnLst>
                                </p:cTn>
                              </p:par>
                              <p:par>
                                <p:cTn fill="hold" nodeType="withEffect" presetClass="entr" presetID="10" presetSubtype="0">
                                  <p:stCondLst>
                                    <p:cond delay="0"/>
                                  </p:stCondLst>
                                  <p:childTnLst>
                                    <p:set>
                                      <p:cBhvr>
                                        <p:cTn dur="1" fill="hold">
                                          <p:stCondLst>
                                            <p:cond delay="0"/>
                                          </p:stCondLst>
                                        </p:cTn>
                                        <p:tgtEl>
                                          <p:spTgt spid="462"/>
                                        </p:tgtEl>
                                        <p:attrNameLst>
                                          <p:attrName>style.visibility</p:attrName>
                                        </p:attrNameLst>
                                      </p:cBhvr>
                                      <p:to>
                                        <p:strVal val="visible"/>
                                      </p:to>
                                    </p:set>
                                    <p:animEffect filter="fade" transition="in">
                                      <p:cBhvr>
                                        <p:cTn dur="1000"/>
                                        <p:tgtEl>
                                          <p:spTgt spid="462"/>
                                        </p:tgtEl>
                                      </p:cBhvr>
                                    </p:animEffect>
                                  </p:childTnLst>
                                </p:cTn>
                              </p:par>
                              <p:par>
                                <p:cTn fill="hold" nodeType="withEffect" presetClass="entr" presetID="10" presetSubtype="0">
                                  <p:stCondLst>
                                    <p:cond delay="0"/>
                                  </p:stCondLst>
                                  <p:childTnLst>
                                    <p:set>
                                      <p:cBhvr>
                                        <p:cTn dur="1" fill="hold">
                                          <p:stCondLst>
                                            <p:cond delay="0"/>
                                          </p:stCondLst>
                                        </p:cTn>
                                        <p:tgtEl>
                                          <p:spTgt spid="465"/>
                                        </p:tgtEl>
                                        <p:attrNameLst>
                                          <p:attrName>style.visibility</p:attrName>
                                        </p:attrNameLst>
                                      </p:cBhvr>
                                      <p:to>
                                        <p:strVal val="visible"/>
                                      </p:to>
                                    </p:set>
                                    <p:animEffect filter="fade" transition="in">
                                      <p:cBhvr>
                                        <p:cTn dur="1000"/>
                                        <p:tgtEl>
                                          <p:spTgt spid="4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0"/>
                                        </p:tgtEl>
                                        <p:attrNameLst>
                                          <p:attrName>style.visibility</p:attrName>
                                        </p:attrNameLst>
                                      </p:cBhvr>
                                      <p:to>
                                        <p:strVal val="visible"/>
                                      </p:to>
                                    </p:set>
                                    <p:animEffect filter="fade" transition="in">
                                      <p:cBhvr>
                                        <p:cTn dur="1000"/>
                                        <p:tgtEl>
                                          <p:spTgt spid="460"/>
                                        </p:tgtEl>
                                      </p:cBhvr>
                                    </p:animEffect>
                                  </p:childTnLst>
                                </p:cTn>
                              </p:par>
                              <p:par>
                                <p:cTn fill="hold" nodeType="withEffect" presetClass="entr" presetID="10" presetSubtype="0">
                                  <p:stCondLst>
                                    <p:cond delay="0"/>
                                  </p:stCondLst>
                                  <p:childTnLst>
                                    <p:set>
                                      <p:cBhvr>
                                        <p:cTn dur="1" fill="hold">
                                          <p:stCondLst>
                                            <p:cond delay="0"/>
                                          </p:stCondLst>
                                        </p:cTn>
                                        <p:tgtEl>
                                          <p:spTgt spid="463"/>
                                        </p:tgtEl>
                                        <p:attrNameLst>
                                          <p:attrName>style.visibility</p:attrName>
                                        </p:attrNameLst>
                                      </p:cBhvr>
                                      <p:to>
                                        <p:strVal val="visible"/>
                                      </p:to>
                                    </p:set>
                                    <p:animEffect filter="fade" transition="in">
                                      <p:cBhvr>
                                        <p:cTn dur="1000"/>
                                        <p:tgtEl>
                                          <p:spTgt spid="463"/>
                                        </p:tgtEl>
                                      </p:cBhvr>
                                    </p:animEffect>
                                  </p:childTnLst>
                                </p:cTn>
                              </p:par>
                              <p:par>
                                <p:cTn fill="hold" nodeType="withEffect" presetClass="entr" presetID="10" presetSubtype="0">
                                  <p:stCondLst>
                                    <p:cond delay="0"/>
                                  </p:stCondLst>
                                  <p:childTnLst>
                                    <p:set>
                                      <p:cBhvr>
                                        <p:cTn dur="1" fill="hold">
                                          <p:stCondLst>
                                            <p:cond delay="0"/>
                                          </p:stCondLst>
                                        </p:cTn>
                                        <p:tgtEl>
                                          <p:spTgt spid="466"/>
                                        </p:tgtEl>
                                        <p:attrNameLst>
                                          <p:attrName>style.visibility</p:attrName>
                                        </p:attrNameLst>
                                      </p:cBhvr>
                                      <p:to>
                                        <p:strVal val="visible"/>
                                      </p:to>
                                    </p:set>
                                    <p:animEffect filter="fade" transition="in">
                                      <p:cBhvr>
                                        <p:cTn dur="1000"/>
                                        <p:tgtEl>
                                          <p:spTgt spid="4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9"/>
                                        </p:tgtEl>
                                        <p:attrNameLst>
                                          <p:attrName>style.visibility</p:attrName>
                                        </p:attrNameLst>
                                      </p:cBhvr>
                                      <p:to>
                                        <p:strVal val="visible"/>
                                      </p:to>
                                    </p:set>
                                    <p:animEffect filter="fade" transition="in">
                                      <p:cBhvr>
                                        <p:cTn dur="1000"/>
                                        <p:tgtEl>
                                          <p:spTgt spid="459"/>
                                        </p:tgtEl>
                                      </p:cBhvr>
                                    </p:animEffect>
                                  </p:childTnLst>
                                </p:cTn>
                              </p:par>
                              <p:par>
                                <p:cTn fill="hold" nodeType="withEffect" presetClass="entr" presetID="10" presetSubtype="0">
                                  <p:stCondLst>
                                    <p:cond delay="0"/>
                                  </p:stCondLst>
                                  <p:childTnLst>
                                    <p:set>
                                      <p:cBhvr>
                                        <p:cTn dur="1" fill="hold">
                                          <p:stCondLst>
                                            <p:cond delay="0"/>
                                          </p:stCondLst>
                                        </p:cTn>
                                        <p:tgtEl>
                                          <p:spTgt spid="461"/>
                                        </p:tgtEl>
                                        <p:attrNameLst>
                                          <p:attrName>style.visibility</p:attrName>
                                        </p:attrNameLst>
                                      </p:cBhvr>
                                      <p:to>
                                        <p:strVal val="visible"/>
                                      </p:to>
                                    </p:set>
                                    <p:animEffect filter="fade" transition="in">
                                      <p:cBhvr>
                                        <p:cTn dur="1000"/>
                                        <p:tgtEl>
                                          <p:spTgt spid="461"/>
                                        </p:tgtEl>
                                      </p:cBhvr>
                                    </p:animEffect>
                                  </p:childTnLst>
                                </p:cTn>
                              </p:par>
                              <p:par>
                                <p:cTn fill="hold" nodeType="withEffect" presetClass="entr" presetID="10" presetSubtype="0">
                                  <p:stCondLst>
                                    <p:cond delay="0"/>
                                  </p:stCondLst>
                                  <p:childTnLst>
                                    <p:set>
                                      <p:cBhvr>
                                        <p:cTn dur="1" fill="hold">
                                          <p:stCondLst>
                                            <p:cond delay="0"/>
                                          </p:stCondLst>
                                        </p:cTn>
                                        <p:tgtEl>
                                          <p:spTgt spid="464"/>
                                        </p:tgtEl>
                                        <p:attrNameLst>
                                          <p:attrName>style.visibility</p:attrName>
                                        </p:attrNameLst>
                                      </p:cBhvr>
                                      <p:to>
                                        <p:strVal val="visible"/>
                                      </p:to>
                                    </p:set>
                                    <p:animEffect filter="fade" transition="in">
                                      <p:cBhvr>
                                        <p:cTn dur="1000"/>
                                        <p:tgtEl>
                                          <p:spTgt spid="464"/>
                                        </p:tgtEl>
                                      </p:cBhvr>
                                    </p:animEffect>
                                  </p:childTnLst>
                                </p:cTn>
                              </p:par>
                              <p:par>
                                <p:cTn fill="hold" nodeType="withEffect" presetClass="entr" presetID="10" presetSubtype="0">
                                  <p:stCondLst>
                                    <p:cond delay="0"/>
                                  </p:stCondLst>
                                  <p:childTnLst>
                                    <p:set>
                                      <p:cBhvr>
                                        <p:cTn dur="1" fill="hold">
                                          <p:stCondLst>
                                            <p:cond delay="0"/>
                                          </p:stCondLst>
                                        </p:cTn>
                                        <p:tgtEl>
                                          <p:spTgt spid="467"/>
                                        </p:tgtEl>
                                        <p:attrNameLst>
                                          <p:attrName>style.visibility</p:attrName>
                                        </p:attrNameLst>
                                      </p:cBhvr>
                                      <p:to>
                                        <p:strVal val="visible"/>
                                      </p:to>
                                    </p:set>
                                    <p:animEffect filter="fade" transition="in">
                                      <p:cBhvr>
                                        <p:cTn dur="1000"/>
                                        <p:tgtEl>
                                          <p:spTgt spid="4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471" name="Shape 471"/>
        <p:cNvGrpSpPr/>
        <p:nvPr/>
      </p:nvGrpSpPr>
      <p:grpSpPr>
        <a:xfrm>
          <a:off x="0" y="0"/>
          <a:ext cx="0" cy="0"/>
          <a:chOff x="0" y="0"/>
          <a:chExt cx="0" cy="0"/>
        </a:xfrm>
      </p:grpSpPr>
      <p:sp>
        <p:nvSpPr>
          <p:cNvPr id="472" name="Google Shape;472;p17"/>
          <p:cNvSpPr txBox="1"/>
          <p:nvPr>
            <p:ph type="ctrTitle"/>
          </p:nvPr>
        </p:nvSpPr>
        <p:spPr>
          <a:xfrm>
            <a:off x="2854250" y="1115800"/>
            <a:ext cx="3435600" cy="2902200"/>
          </a:xfrm>
          <a:prstGeom prst="rect">
            <a:avLst/>
          </a:prstGeom>
          <a:noFill/>
          <a:ln>
            <a:noFill/>
          </a:ln>
        </p:spPr>
        <p:txBody>
          <a:bodyPr anchorCtr="0" anchor="ctr" bIns="0" lIns="0" spcFirstLastPara="1" rIns="0" wrap="square" tIns="0">
            <a:noAutofit/>
          </a:bodyPr>
          <a:lstStyle/>
          <a:p>
            <a:pPr indent="0" lvl="0" marL="0" rtl="0" algn="ctr">
              <a:lnSpc>
                <a:spcPct val="150000"/>
              </a:lnSpc>
              <a:spcBef>
                <a:spcPts val="1500"/>
              </a:spcBef>
              <a:spcAft>
                <a:spcPts val="0"/>
              </a:spcAft>
              <a:buSzPts val="3000"/>
              <a:buNone/>
            </a:pPr>
            <a:r>
              <a:rPr lang="en"/>
              <a:t>Appendix</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476" name="Shape 476"/>
        <p:cNvGrpSpPr/>
        <p:nvPr/>
      </p:nvGrpSpPr>
      <p:grpSpPr>
        <a:xfrm>
          <a:off x="0" y="0"/>
          <a:ext cx="0" cy="0"/>
          <a:chOff x="0" y="0"/>
          <a:chExt cx="0" cy="0"/>
        </a:xfrm>
      </p:grpSpPr>
      <p:sp>
        <p:nvSpPr>
          <p:cNvPr id="477" name="Google Shape;477;g179c4ea802b_0_13"/>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478" name="Google Shape;478;g179c4ea802b_0_13"/>
          <p:cNvSpPr txBox="1"/>
          <p:nvPr/>
        </p:nvSpPr>
        <p:spPr>
          <a:xfrm>
            <a:off x="1075225" y="989350"/>
            <a:ext cx="6796200" cy="1908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E101A"/>
                </a:solidFill>
                <a:latin typeface="Courier New"/>
                <a:ea typeface="Courier New"/>
                <a:cs typeface="Courier New"/>
                <a:sym typeface="Courier New"/>
              </a:rPr>
              <a:t>Annotator:  「</a:t>
            </a:r>
            <a:r>
              <a:rPr b="0" i="0" lang="en" sz="1400" u="none" cap="none" strike="noStrike">
                <a:solidFill>
                  <a:schemeClr val="accent6"/>
                </a:solidFill>
                <a:latin typeface="Courier New"/>
                <a:ea typeface="Courier New"/>
                <a:cs typeface="Courier New"/>
                <a:sym typeface="Courier New"/>
              </a:rPr>
              <a:t>東海道</a:t>
            </a:r>
            <a:r>
              <a:rPr b="0" i="0" lang="en" sz="1400" u="none" cap="none" strike="noStrike">
                <a:solidFill>
                  <a:srgbClr val="0E101A"/>
                </a:solidFill>
                <a:latin typeface="Courier New"/>
                <a:ea typeface="Courier New"/>
                <a:cs typeface="Courier New"/>
                <a:sym typeface="Courier New"/>
              </a:rPr>
              <a:t>五十三次の内」  「</a:t>
            </a:r>
            <a:r>
              <a:rPr b="0" i="0" lang="en" sz="1400" u="none" cap="none" strike="noStrike">
                <a:solidFill>
                  <a:schemeClr val="accent6"/>
                </a:solidFill>
                <a:latin typeface="Courier New"/>
                <a:ea typeface="Courier New"/>
                <a:cs typeface="Courier New"/>
                <a:sym typeface="Courier New"/>
              </a:rPr>
              <a:t>戸塚藤沢</a:t>
            </a:r>
            <a:r>
              <a:rPr b="0" i="0" lang="en" sz="1400" u="none" cap="none" strike="noStrike">
                <a:solidFill>
                  <a:srgbClr val="0E101A"/>
                </a:solidFill>
                <a:latin typeface="Courier New"/>
                <a:ea typeface="Courier New"/>
                <a:cs typeface="Courier New"/>
                <a:sym typeface="Courier New"/>
              </a:rPr>
              <a:t>間」「</a:t>
            </a:r>
            <a:r>
              <a:rPr b="0" i="0" lang="en" sz="1400" u="none" cap="none" strike="noStrike">
                <a:solidFill>
                  <a:schemeClr val="accent6"/>
                </a:solidFill>
                <a:latin typeface="Courier New"/>
                <a:ea typeface="Courier New"/>
                <a:cs typeface="Courier New"/>
                <a:sym typeface="Courier New"/>
              </a:rPr>
              <a:t>吉田橋</a:t>
            </a:r>
            <a:r>
              <a:rPr b="0" i="0" lang="en" sz="1400" u="none" cap="none" strike="noStrike">
                <a:solidFill>
                  <a:srgbClr val="0E101A"/>
                </a:solidFill>
                <a:latin typeface="Courier New"/>
                <a:ea typeface="Courier New"/>
                <a:cs typeface="Courier New"/>
                <a:sym typeface="Courier New"/>
              </a:rPr>
              <a:t>」「</a:t>
            </a:r>
            <a:r>
              <a:rPr b="0" i="0" lang="en" sz="1400" u="none" cap="none" strike="noStrike">
                <a:solidFill>
                  <a:schemeClr val="accent6"/>
                </a:solidFill>
                <a:latin typeface="Courier New"/>
                <a:ea typeface="Courier New"/>
                <a:cs typeface="Courier New"/>
                <a:sym typeface="Courier New"/>
              </a:rPr>
              <a:t>松若</a:t>
            </a:r>
            <a:r>
              <a:rPr b="0" i="0" lang="en" sz="1400" u="none" cap="none" strike="noStrike">
                <a:solidFill>
                  <a:srgbClr val="0E101A"/>
                </a:solidFill>
                <a:latin typeface="Courier New"/>
                <a:ea typeface="Courier New"/>
                <a:cs typeface="Courier New"/>
                <a:sym typeface="Courier New"/>
              </a:rPr>
              <a:t>」</a:t>
            </a:r>
            <a:endParaRPr b="0" i="0" sz="1400" u="none" cap="none" strike="noStrike">
              <a:solidFill>
                <a:srgbClr val="0E101A"/>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E101A"/>
                </a:solidFill>
                <a:latin typeface="Courier New"/>
                <a:ea typeface="Courier New"/>
                <a:cs typeface="Courier New"/>
                <a:sym typeface="Courier New"/>
              </a:rPr>
              <a:t>   GeoLOD:  「東海道五十三次の内」  「</a:t>
            </a:r>
            <a:r>
              <a:rPr b="0" i="0" lang="en" sz="1400" u="none" cap="none" strike="noStrike">
                <a:solidFill>
                  <a:schemeClr val="accent6"/>
                </a:solidFill>
                <a:latin typeface="Courier New"/>
                <a:ea typeface="Courier New"/>
                <a:cs typeface="Courier New"/>
                <a:sym typeface="Courier New"/>
              </a:rPr>
              <a:t>戸塚藤沢</a:t>
            </a:r>
            <a:r>
              <a:rPr b="0" i="0" lang="en" sz="1400" u="none" cap="none" strike="noStrike">
                <a:solidFill>
                  <a:srgbClr val="0E101A"/>
                </a:solidFill>
                <a:latin typeface="Courier New"/>
                <a:ea typeface="Courier New"/>
                <a:cs typeface="Courier New"/>
                <a:sym typeface="Courier New"/>
              </a:rPr>
              <a:t>間」「吉田橋」「松若」</a:t>
            </a:r>
            <a:endParaRPr b="0" i="0" sz="1400" u="none" cap="none" strike="noStrike">
              <a:solidFill>
                <a:srgbClr val="0E101A"/>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E101A"/>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E101A"/>
                </a:solidFill>
                <a:latin typeface="Courier New"/>
                <a:ea typeface="Courier New"/>
                <a:cs typeface="Courier New"/>
                <a:sym typeface="Courier New"/>
              </a:rPr>
              <a:t>The excluded places that appear in the title:</a:t>
            </a:r>
            <a:endParaRPr b="0" i="0" sz="1400" u="none" cap="none" strike="noStrike">
              <a:solidFill>
                <a:srgbClr val="0E101A"/>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E101A"/>
                </a:solidFill>
                <a:latin typeface="Courier New"/>
                <a:ea typeface="Courier New"/>
                <a:cs typeface="Courier New"/>
                <a:sym typeface="Courier New"/>
              </a:rPr>
              <a:t>Correct not annotate (from GeoLOD) {'Tōkaidō'} 東海道</a:t>
            </a:r>
            <a:endParaRPr b="0" i="0" sz="1400" u="none" cap="none" strike="noStrike">
              <a:solidFill>
                <a:srgbClr val="0E101A"/>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E101A"/>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E101A"/>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E101A"/>
                </a:solidFill>
                <a:latin typeface="Courier New"/>
                <a:ea typeface="Courier New"/>
                <a:cs typeface="Courier New"/>
                <a:sym typeface="Courier New"/>
              </a:rPr>
              <a:t>Problem of evaluation score: Tōkaidō included in annotation</a:t>
            </a:r>
            <a:endParaRPr b="0" i="0" sz="1400" u="none" cap="none" strike="noStrike">
              <a:solidFill>
                <a:srgbClr val="0E101A"/>
              </a:solidFill>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482" name="Shape 482"/>
        <p:cNvGrpSpPr/>
        <p:nvPr/>
      </p:nvGrpSpPr>
      <p:grpSpPr>
        <a:xfrm>
          <a:off x="0" y="0"/>
          <a:ext cx="0" cy="0"/>
          <a:chOff x="0" y="0"/>
          <a:chExt cx="0" cy="0"/>
        </a:xfrm>
      </p:grpSpPr>
      <p:sp>
        <p:nvSpPr>
          <p:cNvPr id="483" name="Google Shape;483;g17a01591e51_1_29"/>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grpSp>
        <p:nvGrpSpPr>
          <p:cNvPr id="484" name="Google Shape;484;g17a01591e51_1_29"/>
          <p:cNvGrpSpPr/>
          <p:nvPr/>
        </p:nvGrpSpPr>
        <p:grpSpPr>
          <a:xfrm>
            <a:off x="4510964" y="65525"/>
            <a:ext cx="3855676" cy="5012450"/>
            <a:chOff x="4185346" y="465953"/>
            <a:chExt cx="3046039" cy="4222433"/>
          </a:xfrm>
        </p:grpSpPr>
        <p:sp>
          <p:nvSpPr>
            <p:cNvPr id="485" name="Google Shape;485;g17a01591e51_1_29"/>
            <p:cNvSpPr/>
            <p:nvPr/>
          </p:nvSpPr>
          <p:spPr>
            <a:xfrm>
              <a:off x="4185346" y="465953"/>
              <a:ext cx="3046039" cy="4222433"/>
            </a:xfrm>
            <a:custGeom>
              <a:rect b="b" l="l" r="r" t="t"/>
              <a:pathLst>
                <a:path extrusionOk="0" h="209550" w="135802">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g17a01591e51_1_29"/>
            <p:cNvSpPr/>
            <p:nvPr/>
          </p:nvSpPr>
          <p:spPr>
            <a:xfrm>
              <a:off x="5751455" y="4422593"/>
              <a:ext cx="225015" cy="144999"/>
            </a:xfrm>
            <a:custGeom>
              <a:rect b="b" l="l" r="r" t="t"/>
              <a:pathLst>
                <a:path extrusionOk="0" h="7196" w="11167">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rgbClr val="F5F6F0">
                <a:alpha val="8627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g17a01591e51_1_29"/>
            <p:cNvSpPr/>
            <p:nvPr/>
          </p:nvSpPr>
          <p:spPr>
            <a:xfrm>
              <a:off x="5734831" y="633587"/>
              <a:ext cx="43826" cy="43806"/>
            </a:xfrm>
            <a:custGeom>
              <a:rect b="b" l="l" r="r" t="t"/>
              <a:pathLst>
                <a:path extrusionOk="0" h="2174" w="2175">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rgbClr val="F5F6F0">
                <a:alpha val="8627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g17a01591e51_1_29"/>
            <p:cNvSpPr/>
            <p:nvPr/>
          </p:nvSpPr>
          <p:spPr>
            <a:xfrm>
              <a:off x="5823934" y="615452"/>
              <a:ext cx="80056" cy="80056"/>
            </a:xfrm>
            <a:custGeom>
              <a:rect b="b" l="l" r="r" t="t"/>
              <a:pathLst>
                <a:path extrusionOk="0" h="3973" w="3973">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rgbClr val="F5F6F0">
                <a:alpha val="8627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9" name="Google Shape;489;g17a01591e51_1_29"/>
          <p:cNvSpPr txBox="1"/>
          <p:nvPr>
            <p:ph idx="4294967295" type="body"/>
          </p:nvPr>
        </p:nvSpPr>
        <p:spPr>
          <a:xfrm>
            <a:off x="1160100" y="1154400"/>
            <a:ext cx="2607900" cy="28344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SzPts val="2200"/>
              <a:buNone/>
            </a:pPr>
            <a:r>
              <a:rPr lang="en" sz="1600">
                <a:solidFill>
                  <a:schemeClr val="accent4"/>
                </a:solidFill>
                <a:latin typeface="Montserrat"/>
                <a:ea typeface="Montserrat"/>
                <a:cs typeface="Montserrat"/>
                <a:sym typeface="Montserrat"/>
              </a:rPr>
              <a:t>MAP Exploratory</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SzPts val="2200"/>
              <a:buNone/>
            </a:pPr>
            <a:r>
              <a:rPr lang="en" sz="1200">
                <a:solidFill>
                  <a:schemeClr val="lt1"/>
                </a:solidFill>
                <a:latin typeface="EB Garamond"/>
                <a:ea typeface="EB Garamond"/>
                <a:cs typeface="EB Garamond"/>
                <a:sym typeface="EB Garamond"/>
              </a:rPr>
              <a:t>We used the best-performing fine-tuned BERT model in order to tag all the place-name entities mentioned within image content-related inscriptions printed on 20,408 prints. The place-names are pinned on a map. The size of each pin reflects the frequency of a given place-name.</a:t>
            </a:r>
            <a:endParaRPr sz="1800">
              <a:solidFill>
                <a:schemeClr val="lt1"/>
              </a:solidFill>
            </a:endParaRPr>
          </a:p>
        </p:txBody>
      </p:sp>
      <p:pic>
        <p:nvPicPr>
          <p:cNvPr id="490" name="Google Shape;490;g17a01591e51_1_29"/>
          <p:cNvPicPr preferRelativeResize="0"/>
          <p:nvPr/>
        </p:nvPicPr>
        <p:blipFill rotWithShape="1">
          <a:blip r:embed="rId3">
            <a:alphaModFix/>
          </a:blip>
          <a:srcRect b="0" l="0" r="0" t="0"/>
          <a:stretch/>
        </p:blipFill>
        <p:spPr>
          <a:xfrm>
            <a:off x="4602337" y="531962"/>
            <a:ext cx="3665501" cy="4087176"/>
          </a:xfrm>
          <a:prstGeom prst="rect">
            <a:avLst/>
          </a:prstGeom>
          <a:noFill/>
          <a:ln>
            <a:noFill/>
          </a:ln>
        </p:spPr>
      </p:pic>
      <p:sp>
        <p:nvSpPr>
          <p:cNvPr id="491" name="Google Shape;491;g17a01591e51_1_29"/>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a:t>
            </a:r>
            <a:endParaRPr b="1" sz="1900">
              <a:solidFill>
                <a:schemeClr val="lt1"/>
              </a:solidFill>
              <a:latin typeface="EB Garamond"/>
              <a:ea typeface="EB Garamond"/>
              <a:cs typeface="EB Garamond"/>
              <a:sym typeface="EB Garamon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495" name="Shape 495"/>
        <p:cNvGrpSpPr/>
        <p:nvPr/>
      </p:nvGrpSpPr>
      <p:grpSpPr>
        <a:xfrm>
          <a:off x="0" y="0"/>
          <a:ext cx="0" cy="0"/>
          <a:chOff x="0" y="0"/>
          <a:chExt cx="0" cy="0"/>
        </a:xfrm>
      </p:grpSpPr>
      <p:sp>
        <p:nvSpPr>
          <p:cNvPr id="496" name="Google Shape;496;g179c4ea802b_0_0"/>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grpSp>
        <p:nvGrpSpPr>
          <p:cNvPr id="497" name="Google Shape;497;g179c4ea802b_0_0"/>
          <p:cNvGrpSpPr/>
          <p:nvPr/>
        </p:nvGrpSpPr>
        <p:grpSpPr>
          <a:xfrm>
            <a:off x="4418562" y="308471"/>
            <a:ext cx="3955891" cy="4402745"/>
            <a:chOff x="4185351" y="465953"/>
            <a:chExt cx="3046039" cy="3761423"/>
          </a:xfrm>
        </p:grpSpPr>
        <p:sp>
          <p:nvSpPr>
            <p:cNvPr id="498" name="Google Shape;498;g179c4ea802b_0_0"/>
            <p:cNvSpPr/>
            <p:nvPr/>
          </p:nvSpPr>
          <p:spPr>
            <a:xfrm>
              <a:off x="4185351" y="465953"/>
              <a:ext cx="3046039" cy="3761423"/>
            </a:xfrm>
            <a:custGeom>
              <a:rect b="b" l="l" r="r" t="t"/>
              <a:pathLst>
                <a:path extrusionOk="0" h="209550" w="135802">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g179c4ea802b_0_0"/>
            <p:cNvSpPr/>
            <p:nvPr/>
          </p:nvSpPr>
          <p:spPr>
            <a:xfrm>
              <a:off x="5595857" y="3998057"/>
              <a:ext cx="225015" cy="144999"/>
            </a:xfrm>
            <a:custGeom>
              <a:rect b="b" l="l" r="r" t="t"/>
              <a:pathLst>
                <a:path extrusionOk="0" h="7196" w="11167">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rgbClr val="F5F6F0">
                <a:alpha val="8705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g179c4ea802b_0_0"/>
            <p:cNvSpPr/>
            <p:nvPr/>
          </p:nvSpPr>
          <p:spPr>
            <a:xfrm>
              <a:off x="5734831" y="633587"/>
              <a:ext cx="43826" cy="43806"/>
            </a:xfrm>
            <a:custGeom>
              <a:rect b="b" l="l" r="r" t="t"/>
              <a:pathLst>
                <a:path extrusionOk="0" h="2174" w="2175">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rgbClr val="F5F6F0">
                <a:alpha val="8705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g179c4ea802b_0_0"/>
            <p:cNvSpPr/>
            <p:nvPr/>
          </p:nvSpPr>
          <p:spPr>
            <a:xfrm>
              <a:off x="5823934" y="615452"/>
              <a:ext cx="80056" cy="80056"/>
            </a:xfrm>
            <a:custGeom>
              <a:rect b="b" l="l" r="r" t="t"/>
              <a:pathLst>
                <a:path extrusionOk="0" h="3973" w="3973">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rgbClr val="F5F6F0">
                <a:alpha val="8705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2" name="Google Shape;502;g179c4ea802b_0_0"/>
          <p:cNvSpPr txBox="1"/>
          <p:nvPr>
            <p:ph idx="4294967295" type="body"/>
          </p:nvPr>
        </p:nvSpPr>
        <p:spPr>
          <a:xfrm>
            <a:off x="1160100" y="1154400"/>
            <a:ext cx="2607900" cy="28344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SzPts val="2200"/>
              <a:buNone/>
            </a:pPr>
            <a:r>
              <a:rPr lang="en" sz="1600">
                <a:solidFill>
                  <a:schemeClr val="accent4"/>
                </a:solidFill>
                <a:latin typeface="Montserrat"/>
                <a:ea typeface="Montserrat"/>
                <a:cs typeface="Montserrat"/>
                <a:sym typeface="Montserrat"/>
              </a:rPr>
              <a:t>NER Exploratory</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SzPts val="2200"/>
              <a:buNone/>
            </a:pPr>
            <a:r>
              <a:t/>
            </a:r>
            <a:endParaRPr sz="1800">
              <a:solidFill>
                <a:schemeClr val="lt1"/>
              </a:solidFill>
            </a:endParaRPr>
          </a:p>
        </p:txBody>
      </p:sp>
      <p:pic>
        <p:nvPicPr>
          <p:cNvPr id="503" name="Google Shape;503;g179c4ea802b_0_0"/>
          <p:cNvPicPr preferRelativeResize="0"/>
          <p:nvPr/>
        </p:nvPicPr>
        <p:blipFill rotWithShape="1">
          <a:blip r:embed="rId3">
            <a:alphaModFix/>
          </a:blip>
          <a:srcRect b="0" l="0" r="0" t="0"/>
          <a:stretch/>
        </p:blipFill>
        <p:spPr>
          <a:xfrm>
            <a:off x="4536400" y="720075"/>
            <a:ext cx="3720200" cy="3385275"/>
          </a:xfrm>
          <a:prstGeom prst="rect">
            <a:avLst/>
          </a:prstGeom>
          <a:noFill/>
          <a:ln>
            <a:noFill/>
          </a:ln>
        </p:spPr>
      </p:pic>
      <p:pic>
        <p:nvPicPr>
          <p:cNvPr id="504" name="Google Shape;504;g179c4ea802b_0_0"/>
          <p:cNvPicPr preferRelativeResize="0"/>
          <p:nvPr/>
        </p:nvPicPr>
        <p:blipFill rotWithShape="1">
          <a:blip r:embed="rId4">
            <a:alphaModFix/>
          </a:blip>
          <a:srcRect b="0" l="0" r="0" t="0"/>
          <a:stretch/>
        </p:blipFill>
        <p:spPr>
          <a:xfrm>
            <a:off x="4536400" y="4105350"/>
            <a:ext cx="3720199" cy="209850"/>
          </a:xfrm>
          <a:prstGeom prst="rect">
            <a:avLst/>
          </a:prstGeom>
          <a:noFill/>
          <a:ln>
            <a:noFill/>
          </a:ln>
        </p:spPr>
      </p:pic>
      <p:sp>
        <p:nvSpPr>
          <p:cNvPr id="505" name="Google Shape;505;g179c4ea802b_0_0"/>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a:t>
            </a:r>
            <a:endParaRPr b="1" sz="1900">
              <a:solidFill>
                <a:schemeClr val="lt1"/>
              </a:solidFill>
              <a:latin typeface="EB Garamond"/>
              <a:ea typeface="EB Garamond"/>
              <a:cs typeface="EB Garamond"/>
              <a:sym typeface="EB Garamon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509" name="Shape 509"/>
        <p:cNvGrpSpPr/>
        <p:nvPr/>
      </p:nvGrpSpPr>
      <p:grpSpPr>
        <a:xfrm>
          <a:off x="0" y="0"/>
          <a:ext cx="0" cy="0"/>
          <a:chOff x="0" y="0"/>
          <a:chExt cx="0" cy="0"/>
        </a:xfrm>
      </p:grpSpPr>
      <p:sp>
        <p:nvSpPr>
          <p:cNvPr id="510" name="Google Shape;510;p18"/>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511" name="Google Shape;511;p18"/>
          <p:cNvSpPr txBox="1"/>
          <p:nvPr>
            <p:ph idx="4294967295" type="body"/>
          </p:nvPr>
        </p:nvSpPr>
        <p:spPr>
          <a:xfrm>
            <a:off x="1160100" y="1154400"/>
            <a:ext cx="2607900" cy="28344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SzPts val="2200"/>
              <a:buNone/>
            </a:pPr>
            <a:r>
              <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SzPts val="2200"/>
              <a:buNone/>
            </a:pPr>
            <a:r>
              <a:t/>
            </a:r>
            <a:endParaRPr sz="1800">
              <a:solidFill>
                <a:schemeClr val="lt1"/>
              </a:solidFill>
            </a:endParaRPr>
          </a:p>
        </p:txBody>
      </p:sp>
      <p:sp>
        <p:nvSpPr>
          <p:cNvPr id="512" name="Google Shape;512;p18"/>
          <p:cNvSpPr txBox="1"/>
          <p:nvPr>
            <p:ph idx="4294967295" type="title"/>
          </p:nvPr>
        </p:nvSpPr>
        <p:spPr>
          <a:xfrm>
            <a:off x="411300" y="0"/>
            <a:ext cx="87933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 </a:t>
            </a:r>
            <a:r>
              <a:rPr lang="en">
                <a:solidFill>
                  <a:schemeClr val="lt1"/>
                </a:solidFill>
              </a:rPr>
              <a:t>Representation and geolocation of places depicted in prints</a:t>
            </a:r>
            <a:endParaRPr b="1" sz="1900">
              <a:solidFill>
                <a:schemeClr val="lt1"/>
              </a:solidFill>
              <a:latin typeface="EB Garamond"/>
              <a:ea typeface="EB Garamond"/>
              <a:cs typeface="EB Garamond"/>
              <a:sym typeface="EB Garamond"/>
            </a:endParaRPr>
          </a:p>
        </p:txBody>
      </p:sp>
      <p:pic>
        <p:nvPicPr>
          <p:cNvPr id="513" name="Google Shape;513;p18"/>
          <p:cNvPicPr preferRelativeResize="0"/>
          <p:nvPr/>
        </p:nvPicPr>
        <p:blipFill rotWithShape="1">
          <a:blip r:embed="rId3">
            <a:alphaModFix/>
          </a:blip>
          <a:srcRect b="0" l="0" r="0" t="0"/>
          <a:stretch/>
        </p:blipFill>
        <p:spPr>
          <a:xfrm>
            <a:off x="891538" y="652338"/>
            <a:ext cx="7360919" cy="3838517"/>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517" name="Shape 517"/>
        <p:cNvGrpSpPr/>
        <p:nvPr/>
      </p:nvGrpSpPr>
      <p:grpSpPr>
        <a:xfrm>
          <a:off x="0" y="0"/>
          <a:ext cx="0" cy="0"/>
          <a:chOff x="0" y="0"/>
          <a:chExt cx="0" cy="0"/>
        </a:xfrm>
      </p:grpSpPr>
      <p:sp>
        <p:nvSpPr>
          <p:cNvPr id="518" name="Google Shape;518;p19"/>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grpSp>
        <p:nvGrpSpPr>
          <p:cNvPr id="519" name="Google Shape;519;p19"/>
          <p:cNvGrpSpPr/>
          <p:nvPr/>
        </p:nvGrpSpPr>
        <p:grpSpPr>
          <a:xfrm>
            <a:off x="4418562" y="308471"/>
            <a:ext cx="3955891" cy="4402745"/>
            <a:chOff x="4185351" y="465953"/>
            <a:chExt cx="3046039" cy="3761423"/>
          </a:xfrm>
        </p:grpSpPr>
        <p:sp>
          <p:nvSpPr>
            <p:cNvPr id="520" name="Google Shape;520;p19"/>
            <p:cNvSpPr/>
            <p:nvPr/>
          </p:nvSpPr>
          <p:spPr>
            <a:xfrm>
              <a:off x="4185351" y="465953"/>
              <a:ext cx="3046039" cy="3761423"/>
            </a:xfrm>
            <a:custGeom>
              <a:rect b="b" l="l" r="r" t="t"/>
              <a:pathLst>
                <a:path extrusionOk="0" h="209550" w="135802">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gradFill>
              <a:gsLst>
                <a:gs pos="0">
                  <a:schemeClr val="accent4"/>
                </a:gs>
                <a:gs pos="20000">
                  <a:schemeClr val="accent5"/>
                </a:gs>
                <a:gs pos="30000">
                  <a:schemeClr val="accent6"/>
                </a:gs>
                <a:gs pos="39000">
                  <a:schemeClr val="accent5"/>
                </a:gs>
                <a:gs pos="54000">
                  <a:schemeClr val="accent4"/>
                </a:gs>
                <a:gs pos="71000">
                  <a:schemeClr val="accent5"/>
                </a:gs>
                <a:gs pos="87000">
                  <a:schemeClr val="accent4"/>
                </a:gs>
                <a:gs pos="100000">
                  <a:schemeClr val="accent6"/>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9"/>
            <p:cNvSpPr/>
            <p:nvPr/>
          </p:nvSpPr>
          <p:spPr>
            <a:xfrm>
              <a:off x="5595857" y="3998057"/>
              <a:ext cx="225015" cy="144999"/>
            </a:xfrm>
            <a:custGeom>
              <a:rect b="b" l="l" r="r" t="t"/>
              <a:pathLst>
                <a:path extrusionOk="0" h="7196" w="11167">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9"/>
            <p:cNvSpPr/>
            <p:nvPr/>
          </p:nvSpPr>
          <p:spPr>
            <a:xfrm>
              <a:off x="5734831" y="633587"/>
              <a:ext cx="43826" cy="43806"/>
            </a:xfrm>
            <a:custGeom>
              <a:rect b="b" l="l" r="r" t="t"/>
              <a:pathLst>
                <a:path extrusionOk="0" h="2174" w="2175">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9"/>
            <p:cNvSpPr/>
            <p:nvPr/>
          </p:nvSpPr>
          <p:spPr>
            <a:xfrm>
              <a:off x="5823934" y="615452"/>
              <a:ext cx="80056" cy="80056"/>
            </a:xfrm>
            <a:custGeom>
              <a:rect b="b" l="l" r="r" t="t"/>
              <a:pathLst>
                <a:path extrusionOk="0" h="3973" w="3973">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rgbClr val="F5F6F0">
                <a:alpha val="8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4" name="Google Shape;524;p19"/>
          <p:cNvSpPr txBox="1"/>
          <p:nvPr>
            <p:ph idx="4294967295" type="body"/>
          </p:nvPr>
        </p:nvSpPr>
        <p:spPr>
          <a:xfrm>
            <a:off x="1160100" y="1154400"/>
            <a:ext cx="2607900" cy="28344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SzPts val="2200"/>
              <a:buNone/>
            </a:pPr>
            <a:r>
              <a:rPr lang="en" sz="1600">
                <a:solidFill>
                  <a:schemeClr val="accent4"/>
                </a:solidFill>
                <a:latin typeface="Montserrat"/>
                <a:ea typeface="Montserrat"/>
                <a:cs typeface="Montserrat"/>
                <a:sym typeface="Montserrat"/>
              </a:rPr>
              <a:t>NER Exploratory</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SzPts val="2200"/>
              <a:buNone/>
            </a:pPr>
            <a:r>
              <a:t/>
            </a:r>
            <a:endParaRPr sz="1800">
              <a:solidFill>
                <a:schemeClr val="lt1"/>
              </a:solidFill>
            </a:endParaRPr>
          </a:p>
        </p:txBody>
      </p:sp>
      <p:pic>
        <p:nvPicPr>
          <p:cNvPr id="525" name="Google Shape;525;p19"/>
          <p:cNvPicPr preferRelativeResize="0"/>
          <p:nvPr/>
        </p:nvPicPr>
        <p:blipFill rotWithShape="1">
          <a:blip r:embed="rId3">
            <a:alphaModFix/>
          </a:blip>
          <a:srcRect b="0" l="0" r="0" t="0"/>
          <a:stretch/>
        </p:blipFill>
        <p:spPr>
          <a:xfrm>
            <a:off x="4536400" y="720075"/>
            <a:ext cx="3720200" cy="3385275"/>
          </a:xfrm>
          <a:prstGeom prst="rect">
            <a:avLst/>
          </a:prstGeom>
          <a:noFill/>
          <a:ln>
            <a:noFill/>
          </a:ln>
        </p:spPr>
      </p:pic>
      <p:pic>
        <p:nvPicPr>
          <p:cNvPr id="526" name="Google Shape;526;p19"/>
          <p:cNvPicPr preferRelativeResize="0"/>
          <p:nvPr/>
        </p:nvPicPr>
        <p:blipFill rotWithShape="1">
          <a:blip r:embed="rId4">
            <a:alphaModFix/>
          </a:blip>
          <a:srcRect b="0" l="0" r="0" t="0"/>
          <a:stretch/>
        </p:blipFill>
        <p:spPr>
          <a:xfrm>
            <a:off x="4536400" y="4105350"/>
            <a:ext cx="3720199" cy="209850"/>
          </a:xfrm>
          <a:prstGeom prst="rect">
            <a:avLst/>
          </a:prstGeom>
          <a:noFill/>
          <a:ln>
            <a:noFill/>
          </a:ln>
        </p:spPr>
      </p:pic>
      <p:sp>
        <p:nvSpPr>
          <p:cNvPr id="527" name="Google Shape;527;p19"/>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a:t>
            </a:r>
            <a:endParaRPr b="1" sz="1900">
              <a:solidFill>
                <a:schemeClr val="lt1"/>
              </a:solidFill>
              <a:latin typeface="EB Garamond"/>
              <a:ea typeface="EB Garamond"/>
              <a:cs typeface="EB Garamond"/>
              <a:sym typeface="EB Garamon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531" name="Shape 531"/>
        <p:cNvGrpSpPr/>
        <p:nvPr/>
      </p:nvGrpSpPr>
      <p:grpSpPr>
        <a:xfrm>
          <a:off x="0" y="0"/>
          <a:ext cx="0" cy="0"/>
          <a:chOff x="0" y="0"/>
          <a:chExt cx="0" cy="0"/>
        </a:xfrm>
      </p:grpSpPr>
      <p:sp>
        <p:nvSpPr>
          <p:cNvPr id="532" name="Google Shape;532;p20"/>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533" name="Google Shape;533;p20"/>
          <p:cNvSpPr txBox="1"/>
          <p:nvPr>
            <p:ph idx="4294967295" type="body"/>
          </p:nvPr>
        </p:nvSpPr>
        <p:spPr>
          <a:xfrm>
            <a:off x="1002475" y="1154400"/>
            <a:ext cx="1426500" cy="28344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SzPts val="2200"/>
              <a:buNone/>
            </a:pPr>
            <a:r>
              <a:rPr lang="en" sz="1600">
                <a:solidFill>
                  <a:schemeClr val="accent4"/>
                </a:solidFill>
                <a:latin typeface="Montserrat"/>
                <a:ea typeface="Montserrat"/>
                <a:cs typeface="Montserrat"/>
                <a:sym typeface="Montserrat"/>
              </a:rPr>
              <a:t>Annotators</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SzPts val="2200"/>
              <a:buNone/>
            </a:pPr>
            <a:r>
              <a:t/>
            </a:r>
            <a:endParaRPr sz="1800">
              <a:solidFill>
                <a:schemeClr val="lt1"/>
              </a:solidFill>
            </a:endParaRPr>
          </a:p>
        </p:txBody>
      </p:sp>
      <p:grpSp>
        <p:nvGrpSpPr>
          <p:cNvPr id="534" name="Google Shape;534;p20"/>
          <p:cNvGrpSpPr/>
          <p:nvPr/>
        </p:nvGrpSpPr>
        <p:grpSpPr>
          <a:xfrm>
            <a:off x="2190144" y="512779"/>
            <a:ext cx="6797733" cy="4399409"/>
            <a:chOff x="3938374" y="1241129"/>
            <a:chExt cx="4537267" cy="2661148"/>
          </a:xfrm>
        </p:grpSpPr>
        <p:sp>
          <p:nvSpPr>
            <p:cNvPr id="535" name="Google Shape;535;p20"/>
            <p:cNvSpPr/>
            <p:nvPr/>
          </p:nvSpPr>
          <p:spPr>
            <a:xfrm>
              <a:off x="4309824" y="1241129"/>
              <a:ext cx="3793780" cy="2539405"/>
            </a:xfrm>
            <a:custGeom>
              <a:rect b="b" l="l" r="r" t="t"/>
              <a:pathLst>
                <a:path extrusionOk="0" h="3454973" w="5161606">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rgbClr val="F6D2A2"/>
                </a:gs>
                <a:gs pos="20000">
                  <a:srgbClr val="C59F72"/>
                </a:gs>
                <a:gs pos="30000">
                  <a:srgbClr val="997545"/>
                </a:gs>
                <a:gs pos="39000">
                  <a:srgbClr val="C59F72"/>
                </a:gs>
                <a:gs pos="54000">
                  <a:srgbClr val="F6D2A2"/>
                </a:gs>
                <a:gs pos="71000">
                  <a:srgbClr val="C59F72"/>
                </a:gs>
                <a:gs pos="87000">
                  <a:srgbClr val="F6D2A2"/>
                </a:gs>
                <a:gs pos="100000">
                  <a:srgbClr val="997545"/>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6" name="Google Shape;536;p20"/>
            <p:cNvSpPr/>
            <p:nvPr/>
          </p:nvSpPr>
          <p:spPr>
            <a:xfrm>
              <a:off x="3938374" y="3832321"/>
              <a:ext cx="4537267" cy="69956"/>
            </a:xfrm>
            <a:custGeom>
              <a:rect b="b" l="l" r="r" t="t"/>
              <a:pathLst>
                <a:path extrusionOk="0" h="95178" w="6173152">
                  <a:moveTo>
                    <a:pt x="0" y="0"/>
                  </a:moveTo>
                  <a:cubicBezTo>
                    <a:pt x="0" y="0"/>
                    <a:pt x="129540" y="95178"/>
                    <a:pt x="450533" y="95178"/>
                  </a:cubicBezTo>
                  <a:lnTo>
                    <a:pt x="5817870" y="95178"/>
                  </a:lnTo>
                  <a:cubicBezTo>
                    <a:pt x="5948363" y="95178"/>
                    <a:pt x="6173153" y="0"/>
                    <a:pt x="6173153" y="0"/>
                  </a:cubicBezTo>
                  <a:lnTo>
                    <a:pt x="0" y="0"/>
                  </a:lnTo>
                  <a:close/>
                </a:path>
              </a:pathLst>
            </a:custGeom>
            <a:gradFill>
              <a:gsLst>
                <a:gs pos="0">
                  <a:srgbClr val="F6D2A2"/>
                </a:gs>
                <a:gs pos="20000">
                  <a:srgbClr val="C59F72"/>
                </a:gs>
                <a:gs pos="30000">
                  <a:srgbClr val="997545"/>
                </a:gs>
                <a:gs pos="39000">
                  <a:srgbClr val="C59F72"/>
                </a:gs>
                <a:gs pos="54000">
                  <a:srgbClr val="F6D2A2"/>
                </a:gs>
                <a:gs pos="71000">
                  <a:srgbClr val="C59F72"/>
                </a:gs>
                <a:gs pos="87000">
                  <a:srgbClr val="F6D2A2"/>
                </a:gs>
                <a:gs pos="100000">
                  <a:srgbClr val="997545"/>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7" name="Google Shape;537;p20"/>
            <p:cNvSpPr/>
            <p:nvPr/>
          </p:nvSpPr>
          <p:spPr>
            <a:xfrm>
              <a:off x="3938374" y="3776295"/>
              <a:ext cx="4536567" cy="55964"/>
            </a:xfrm>
            <a:custGeom>
              <a:rect b="b" l="l" r="r" t="t"/>
              <a:pathLst>
                <a:path extrusionOk="0" h="76142" w="6172200">
                  <a:moveTo>
                    <a:pt x="0" y="76143"/>
                  </a:moveTo>
                  <a:lnTo>
                    <a:pt x="6172200" y="76143"/>
                  </a:lnTo>
                  <a:lnTo>
                    <a:pt x="6172200" y="0"/>
                  </a:lnTo>
                  <a:lnTo>
                    <a:pt x="0" y="0"/>
                  </a:lnTo>
                  <a:close/>
                </a:path>
              </a:pathLst>
            </a:custGeom>
            <a:solidFill>
              <a:srgbClr val="F6D2A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8" name="Google Shape;538;p20"/>
            <p:cNvSpPr/>
            <p:nvPr/>
          </p:nvSpPr>
          <p:spPr>
            <a:xfrm>
              <a:off x="5872718" y="3776295"/>
              <a:ext cx="664383" cy="34978"/>
            </a:xfrm>
            <a:custGeom>
              <a:rect b="b" l="l" r="r" t="t"/>
              <a:pathLst>
                <a:path extrusionOk="0" h="47589" w="903922">
                  <a:moveTo>
                    <a:pt x="0" y="0"/>
                  </a:moveTo>
                  <a:cubicBezTo>
                    <a:pt x="0" y="0"/>
                    <a:pt x="26670" y="47589"/>
                    <a:pt x="53340" y="47589"/>
                  </a:cubicBezTo>
                  <a:lnTo>
                    <a:pt x="850582" y="47589"/>
                  </a:lnTo>
                  <a:cubicBezTo>
                    <a:pt x="877253" y="47589"/>
                    <a:pt x="903922" y="0"/>
                    <a:pt x="903922" y="0"/>
                  </a:cubicBezTo>
                  <a:lnTo>
                    <a:pt x="0" y="0"/>
                  </a:lnTo>
                  <a:close/>
                </a:path>
              </a:pathLst>
            </a:custGeom>
            <a:solidFill>
              <a:srgbClr val="001721">
                <a:alpha val="69803"/>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pic>
        <p:nvPicPr>
          <p:cNvPr id="539" name="Google Shape;539;p20"/>
          <p:cNvPicPr preferRelativeResize="0"/>
          <p:nvPr/>
        </p:nvPicPr>
        <p:blipFill rotWithShape="1">
          <a:blip r:embed="rId3">
            <a:alphaModFix/>
          </a:blip>
          <a:srcRect b="0" l="0" r="0" t="0"/>
          <a:stretch/>
        </p:blipFill>
        <p:spPr>
          <a:xfrm>
            <a:off x="2915937" y="756825"/>
            <a:ext cx="5346150" cy="3692649"/>
          </a:xfrm>
          <a:prstGeom prst="rect">
            <a:avLst/>
          </a:prstGeom>
          <a:noFill/>
          <a:ln>
            <a:noFill/>
          </a:ln>
        </p:spPr>
      </p:pic>
      <p:sp>
        <p:nvSpPr>
          <p:cNvPr id="540" name="Google Shape;540;p20"/>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a:t>
            </a:r>
            <a:endParaRPr b="1" sz="1900">
              <a:solidFill>
                <a:schemeClr val="lt1"/>
              </a:solidFill>
              <a:latin typeface="EB Garamond"/>
              <a:ea typeface="EB Garamond"/>
              <a:cs typeface="EB Garamond"/>
              <a:sym typeface="EB Garamon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544" name="Shape 544"/>
        <p:cNvGrpSpPr/>
        <p:nvPr/>
      </p:nvGrpSpPr>
      <p:grpSpPr>
        <a:xfrm>
          <a:off x="0" y="0"/>
          <a:ext cx="0" cy="0"/>
          <a:chOff x="0" y="0"/>
          <a:chExt cx="0" cy="0"/>
        </a:xfrm>
      </p:grpSpPr>
      <p:sp>
        <p:nvSpPr>
          <p:cNvPr id="545" name="Google Shape;545;p21"/>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546" name="Google Shape;546;p21"/>
          <p:cNvSpPr txBox="1"/>
          <p:nvPr>
            <p:ph idx="4294967295" type="body"/>
          </p:nvPr>
        </p:nvSpPr>
        <p:spPr>
          <a:xfrm>
            <a:off x="1002475" y="1154400"/>
            <a:ext cx="1426500" cy="28344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SzPts val="2200"/>
              <a:buNone/>
            </a:pPr>
            <a:r>
              <a:rPr lang="en" sz="1600">
                <a:solidFill>
                  <a:schemeClr val="accent4"/>
                </a:solidFill>
                <a:latin typeface="Montserrat"/>
                <a:ea typeface="Montserrat"/>
                <a:cs typeface="Montserrat"/>
                <a:sym typeface="Montserrat"/>
              </a:rPr>
              <a:t>Annotators</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SzPts val="2200"/>
              <a:buNone/>
            </a:pPr>
            <a:r>
              <a:t/>
            </a:r>
            <a:endParaRPr sz="1800">
              <a:solidFill>
                <a:schemeClr val="lt1"/>
              </a:solidFill>
            </a:endParaRPr>
          </a:p>
        </p:txBody>
      </p:sp>
      <p:grpSp>
        <p:nvGrpSpPr>
          <p:cNvPr id="547" name="Google Shape;547;p21"/>
          <p:cNvGrpSpPr/>
          <p:nvPr/>
        </p:nvGrpSpPr>
        <p:grpSpPr>
          <a:xfrm>
            <a:off x="2190144" y="512779"/>
            <a:ext cx="6797733" cy="4399409"/>
            <a:chOff x="3938374" y="1241129"/>
            <a:chExt cx="4537267" cy="2661148"/>
          </a:xfrm>
        </p:grpSpPr>
        <p:sp>
          <p:nvSpPr>
            <p:cNvPr id="548" name="Google Shape;548;p21"/>
            <p:cNvSpPr/>
            <p:nvPr/>
          </p:nvSpPr>
          <p:spPr>
            <a:xfrm>
              <a:off x="4309824" y="1241129"/>
              <a:ext cx="3793780" cy="2539405"/>
            </a:xfrm>
            <a:custGeom>
              <a:rect b="b" l="l" r="r" t="t"/>
              <a:pathLst>
                <a:path extrusionOk="0" h="3454973" w="5161606">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rgbClr val="F6D2A2"/>
                </a:gs>
                <a:gs pos="20000">
                  <a:srgbClr val="C59F72"/>
                </a:gs>
                <a:gs pos="30000">
                  <a:srgbClr val="997545"/>
                </a:gs>
                <a:gs pos="39000">
                  <a:srgbClr val="C59F72"/>
                </a:gs>
                <a:gs pos="54000">
                  <a:srgbClr val="F6D2A2"/>
                </a:gs>
                <a:gs pos="71000">
                  <a:srgbClr val="C59F72"/>
                </a:gs>
                <a:gs pos="87000">
                  <a:srgbClr val="F6D2A2"/>
                </a:gs>
                <a:gs pos="100000">
                  <a:srgbClr val="997545"/>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49" name="Google Shape;549;p21"/>
            <p:cNvSpPr/>
            <p:nvPr/>
          </p:nvSpPr>
          <p:spPr>
            <a:xfrm>
              <a:off x="3938374" y="3832321"/>
              <a:ext cx="4537267" cy="69956"/>
            </a:xfrm>
            <a:custGeom>
              <a:rect b="b" l="l" r="r" t="t"/>
              <a:pathLst>
                <a:path extrusionOk="0" h="95178" w="6173152">
                  <a:moveTo>
                    <a:pt x="0" y="0"/>
                  </a:moveTo>
                  <a:cubicBezTo>
                    <a:pt x="0" y="0"/>
                    <a:pt x="129540" y="95178"/>
                    <a:pt x="450533" y="95178"/>
                  </a:cubicBezTo>
                  <a:lnTo>
                    <a:pt x="5817870" y="95178"/>
                  </a:lnTo>
                  <a:cubicBezTo>
                    <a:pt x="5948363" y="95178"/>
                    <a:pt x="6173153" y="0"/>
                    <a:pt x="6173153" y="0"/>
                  </a:cubicBezTo>
                  <a:lnTo>
                    <a:pt x="0" y="0"/>
                  </a:lnTo>
                  <a:close/>
                </a:path>
              </a:pathLst>
            </a:custGeom>
            <a:gradFill>
              <a:gsLst>
                <a:gs pos="0">
                  <a:srgbClr val="F6D2A2"/>
                </a:gs>
                <a:gs pos="20000">
                  <a:srgbClr val="C59F72"/>
                </a:gs>
                <a:gs pos="30000">
                  <a:srgbClr val="997545"/>
                </a:gs>
                <a:gs pos="39000">
                  <a:srgbClr val="C59F72"/>
                </a:gs>
                <a:gs pos="54000">
                  <a:srgbClr val="F6D2A2"/>
                </a:gs>
                <a:gs pos="71000">
                  <a:srgbClr val="C59F72"/>
                </a:gs>
                <a:gs pos="87000">
                  <a:srgbClr val="F6D2A2"/>
                </a:gs>
                <a:gs pos="100000">
                  <a:srgbClr val="997545"/>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50" name="Google Shape;550;p21"/>
            <p:cNvSpPr/>
            <p:nvPr/>
          </p:nvSpPr>
          <p:spPr>
            <a:xfrm>
              <a:off x="3938374" y="3776295"/>
              <a:ext cx="4536567" cy="55964"/>
            </a:xfrm>
            <a:custGeom>
              <a:rect b="b" l="l" r="r" t="t"/>
              <a:pathLst>
                <a:path extrusionOk="0" h="76142" w="6172200">
                  <a:moveTo>
                    <a:pt x="0" y="76143"/>
                  </a:moveTo>
                  <a:lnTo>
                    <a:pt x="6172200" y="76143"/>
                  </a:lnTo>
                  <a:lnTo>
                    <a:pt x="6172200" y="0"/>
                  </a:lnTo>
                  <a:lnTo>
                    <a:pt x="0" y="0"/>
                  </a:lnTo>
                  <a:close/>
                </a:path>
              </a:pathLst>
            </a:custGeom>
            <a:solidFill>
              <a:srgbClr val="F6D2A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51" name="Google Shape;551;p21"/>
            <p:cNvSpPr/>
            <p:nvPr/>
          </p:nvSpPr>
          <p:spPr>
            <a:xfrm>
              <a:off x="5872718" y="3776295"/>
              <a:ext cx="664383" cy="34978"/>
            </a:xfrm>
            <a:custGeom>
              <a:rect b="b" l="l" r="r" t="t"/>
              <a:pathLst>
                <a:path extrusionOk="0" h="47589" w="903922">
                  <a:moveTo>
                    <a:pt x="0" y="0"/>
                  </a:moveTo>
                  <a:cubicBezTo>
                    <a:pt x="0" y="0"/>
                    <a:pt x="26670" y="47589"/>
                    <a:pt x="53340" y="47589"/>
                  </a:cubicBezTo>
                  <a:lnTo>
                    <a:pt x="850582" y="47589"/>
                  </a:lnTo>
                  <a:cubicBezTo>
                    <a:pt x="877253" y="47589"/>
                    <a:pt x="903922" y="0"/>
                    <a:pt x="903922" y="0"/>
                  </a:cubicBezTo>
                  <a:lnTo>
                    <a:pt x="0" y="0"/>
                  </a:lnTo>
                  <a:close/>
                </a:path>
              </a:pathLst>
            </a:custGeom>
            <a:solidFill>
              <a:srgbClr val="001721">
                <a:alpha val="69803"/>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pic>
        <p:nvPicPr>
          <p:cNvPr id="552" name="Google Shape;552;p21"/>
          <p:cNvPicPr preferRelativeResize="0"/>
          <p:nvPr/>
        </p:nvPicPr>
        <p:blipFill rotWithShape="1">
          <a:blip r:embed="rId3">
            <a:alphaModFix/>
          </a:blip>
          <a:srcRect b="0" l="0" r="0" t="0"/>
          <a:stretch/>
        </p:blipFill>
        <p:spPr>
          <a:xfrm>
            <a:off x="2915937" y="756825"/>
            <a:ext cx="5346150" cy="3692649"/>
          </a:xfrm>
          <a:prstGeom prst="rect">
            <a:avLst/>
          </a:prstGeom>
          <a:noFill/>
          <a:ln>
            <a:noFill/>
          </a:ln>
        </p:spPr>
      </p:pic>
      <p:pic>
        <p:nvPicPr>
          <p:cNvPr id="553" name="Google Shape;553;p21"/>
          <p:cNvPicPr preferRelativeResize="0"/>
          <p:nvPr/>
        </p:nvPicPr>
        <p:blipFill rotWithShape="1">
          <a:blip r:embed="rId4">
            <a:alphaModFix/>
          </a:blip>
          <a:srcRect b="0" l="0" r="0" t="0"/>
          <a:stretch/>
        </p:blipFill>
        <p:spPr>
          <a:xfrm>
            <a:off x="2915925" y="756825"/>
            <a:ext cx="5346150" cy="3701526"/>
          </a:xfrm>
          <a:prstGeom prst="rect">
            <a:avLst/>
          </a:prstGeom>
          <a:noFill/>
          <a:ln>
            <a:noFill/>
          </a:ln>
        </p:spPr>
      </p:pic>
      <p:sp>
        <p:nvSpPr>
          <p:cNvPr id="554" name="Google Shape;554;p21"/>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a:t>
            </a:r>
            <a:endParaRPr b="1" sz="1900">
              <a:solidFill>
                <a:schemeClr val="lt1"/>
              </a:solidFill>
              <a:latin typeface="EB Garamond"/>
              <a:ea typeface="EB Garamond"/>
              <a:cs typeface="EB Garamond"/>
              <a:sym typeface="EB Garamon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558" name="Shape 558"/>
        <p:cNvGrpSpPr/>
        <p:nvPr/>
      </p:nvGrpSpPr>
      <p:grpSpPr>
        <a:xfrm>
          <a:off x="0" y="0"/>
          <a:ext cx="0" cy="0"/>
          <a:chOff x="0" y="0"/>
          <a:chExt cx="0" cy="0"/>
        </a:xfrm>
      </p:grpSpPr>
      <p:sp>
        <p:nvSpPr>
          <p:cNvPr id="559" name="Google Shape;559;p22"/>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560" name="Google Shape;560;p22"/>
          <p:cNvSpPr txBox="1"/>
          <p:nvPr>
            <p:ph idx="4294967295" type="body"/>
          </p:nvPr>
        </p:nvSpPr>
        <p:spPr>
          <a:xfrm>
            <a:off x="1002475" y="1154400"/>
            <a:ext cx="1426500" cy="28344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SzPts val="2200"/>
              <a:buNone/>
            </a:pPr>
            <a:r>
              <a:rPr lang="en" sz="1600">
                <a:solidFill>
                  <a:schemeClr val="accent4"/>
                </a:solidFill>
                <a:latin typeface="Montserrat"/>
                <a:ea typeface="Montserrat"/>
                <a:cs typeface="Montserrat"/>
                <a:sym typeface="Montserrat"/>
              </a:rPr>
              <a:t>Annotators</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SzPts val="2200"/>
              <a:buNone/>
            </a:pPr>
            <a:r>
              <a:t/>
            </a:r>
            <a:endParaRPr sz="1800">
              <a:solidFill>
                <a:schemeClr val="lt1"/>
              </a:solidFill>
            </a:endParaRPr>
          </a:p>
        </p:txBody>
      </p:sp>
      <p:grpSp>
        <p:nvGrpSpPr>
          <p:cNvPr id="561" name="Google Shape;561;p22"/>
          <p:cNvGrpSpPr/>
          <p:nvPr/>
        </p:nvGrpSpPr>
        <p:grpSpPr>
          <a:xfrm>
            <a:off x="2190144" y="512779"/>
            <a:ext cx="6797733" cy="4399409"/>
            <a:chOff x="3938374" y="1241129"/>
            <a:chExt cx="4537267" cy="2661148"/>
          </a:xfrm>
        </p:grpSpPr>
        <p:sp>
          <p:nvSpPr>
            <p:cNvPr id="562" name="Google Shape;562;p22"/>
            <p:cNvSpPr/>
            <p:nvPr/>
          </p:nvSpPr>
          <p:spPr>
            <a:xfrm>
              <a:off x="4309824" y="1241129"/>
              <a:ext cx="3793780" cy="2539405"/>
            </a:xfrm>
            <a:custGeom>
              <a:rect b="b" l="l" r="r" t="t"/>
              <a:pathLst>
                <a:path extrusionOk="0" h="3454973" w="5161606">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rgbClr val="F6D2A2"/>
                </a:gs>
                <a:gs pos="20000">
                  <a:srgbClr val="C59F72"/>
                </a:gs>
                <a:gs pos="30000">
                  <a:srgbClr val="997545"/>
                </a:gs>
                <a:gs pos="39000">
                  <a:srgbClr val="C59F72"/>
                </a:gs>
                <a:gs pos="54000">
                  <a:srgbClr val="F6D2A2"/>
                </a:gs>
                <a:gs pos="71000">
                  <a:srgbClr val="C59F72"/>
                </a:gs>
                <a:gs pos="87000">
                  <a:srgbClr val="F6D2A2"/>
                </a:gs>
                <a:gs pos="100000">
                  <a:srgbClr val="997545"/>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3" name="Google Shape;563;p22"/>
            <p:cNvSpPr/>
            <p:nvPr/>
          </p:nvSpPr>
          <p:spPr>
            <a:xfrm>
              <a:off x="3938374" y="3832321"/>
              <a:ext cx="4537267" cy="69956"/>
            </a:xfrm>
            <a:custGeom>
              <a:rect b="b" l="l" r="r" t="t"/>
              <a:pathLst>
                <a:path extrusionOk="0" h="95178" w="6173152">
                  <a:moveTo>
                    <a:pt x="0" y="0"/>
                  </a:moveTo>
                  <a:cubicBezTo>
                    <a:pt x="0" y="0"/>
                    <a:pt x="129540" y="95178"/>
                    <a:pt x="450533" y="95178"/>
                  </a:cubicBezTo>
                  <a:lnTo>
                    <a:pt x="5817870" y="95178"/>
                  </a:lnTo>
                  <a:cubicBezTo>
                    <a:pt x="5948363" y="95178"/>
                    <a:pt x="6173153" y="0"/>
                    <a:pt x="6173153" y="0"/>
                  </a:cubicBezTo>
                  <a:lnTo>
                    <a:pt x="0" y="0"/>
                  </a:lnTo>
                  <a:close/>
                </a:path>
              </a:pathLst>
            </a:custGeom>
            <a:gradFill>
              <a:gsLst>
                <a:gs pos="0">
                  <a:srgbClr val="F6D2A2"/>
                </a:gs>
                <a:gs pos="20000">
                  <a:srgbClr val="C59F72"/>
                </a:gs>
                <a:gs pos="30000">
                  <a:srgbClr val="997545"/>
                </a:gs>
                <a:gs pos="39000">
                  <a:srgbClr val="C59F72"/>
                </a:gs>
                <a:gs pos="54000">
                  <a:srgbClr val="F6D2A2"/>
                </a:gs>
                <a:gs pos="71000">
                  <a:srgbClr val="C59F72"/>
                </a:gs>
                <a:gs pos="87000">
                  <a:srgbClr val="F6D2A2"/>
                </a:gs>
                <a:gs pos="100000">
                  <a:srgbClr val="997545"/>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4" name="Google Shape;564;p22"/>
            <p:cNvSpPr/>
            <p:nvPr/>
          </p:nvSpPr>
          <p:spPr>
            <a:xfrm>
              <a:off x="3938374" y="3776295"/>
              <a:ext cx="4536567" cy="55964"/>
            </a:xfrm>
            <a:custGeom>
              <a:rect b="b" l="l" r="r" t="t"/>
              <a:pathLst>
                <a:path extrusionOk="0" h="76142" w="6172200">
                  <a:moveTo>
                    <a:pt x="0" y="76143"/>
                  </a:moveTo>
                  <a:lnTo>
                    <a:pt x="6172200" y="76143"/>
                  </a:lnTo>
                  <a:lnTo>
                    <a:pt x="6172200" y="0"/>
                  </a:lnTo>
                  <a:lnTo>
                    <a:pt x="0" y="0"/>
                  </a:lnTo>
                  <a:close/>
                </a:path>
              </a:pathLst>
            </a:custGeom>
            <a:solidFill>
              <a:srgbClr val="F6D2A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5" name="Google Shape;565;p22"/>
            <p:cNvSpPr/>
            <p:nvPr/>
          </p:nvSpPr>
          <p:spPr>
            <a:xfrm>
              <a:off x="5872718" y="3776295"/>
              <a:ext cx="664383" cy="34978"/>
            </a:xfrm>
            <a:custGeom>
              <a:rect b="b" l="l" r="r" t="t"/>
              <a:pathLst>
                <a:path extrusionOk="0" h="47589" w="903922">
                  <a:moveTo>
                    <a:pt x="0" y="0"/>
                  </a:moveTo>
                  <a:cubicBezTo>
                    <a:pt x="0" y="0"/>
                    <a:pt x="26670" y="47589"/>
                    <a:pt x="53340" y="47589"/>
                  </a:cubicBezTo>
                  <a:lnTo>
                    <a:pt x="850582" y="47589"/>
                  </a:lnTo>
                  <a:cubicBezTo>
                    <a:pt x="877253" y="47589"/>
                    <a:pt x="903922" y="0"/>
                    <a:pt x="903922" y="0"/>
                  </a:cubicBezTo>
                  <a:lnTo>
                    <a:pt x="0" y="0"/>
                  </a:lnTo>
                  <a:close/>
                </a:path>
              </a:pathLst>
            </a:custGeom>
            <a:solidFill>
              <a:srgbClr val="001721">
                <a:alpha val="69803"/>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pic>
        <p:nvPicPr>
          <p:cNvPr id="566" name="Google Shape;566;p22"/>
          <p:cNvPicPr preferRelativeResize="0"/>
          <p:nvPr/>
        </p:nvPicPr>
        <p:blipFill rotWithShape="1">
          <a:blip r:embed="rId3">
            <a:alphaModFix/>
          </a:blip>
          <a:srcRect b="0" l="0" r="0" t="0"/>
          <a:stretch/>
        </p:blipFill>
        <p:spPr>
          <a:xfrm>
            <a:off x="2915937" y="756825"/>
            <a:ext cx="5346150" cy="3692649"/>
          </a:xfrm>
          <a:prstGeom prst="rect">
            <a:avLst/>
          </a:prstGeom>
          <a:noFill/>
          <a:ln>
            <a:noFill/>
          </a:ln>
        </p:spPr>
      </p:pic>
      <p:pic>
        <p:nvPicPr>
          <p:cNvPr id="567" name="Google Shape;567;p22"/>
          <p:cNvPicPr preferRelativeResize="0"/>
          <p:nvPr/>
        </p:nvPicPr>
        <p:blipFill rotWithShape="1">
          <a:blip r:embed="rId4">
            <a:alphaModFix/>
          </a:blip>
          <a:srcRect b="0" l="0" r="0" t="0"/>
          <a:stretch/>
        </p:blipFill>
        <p:spPr>
          <a:xfrm>
            <a:off x="2915925" y="756825"/>
            <a:ext cx="5343710" cy="3692649"/>
          </a:xfrm>
          <a:prstGeom prst="rect">
            <a:avLst/>
          </a:prstGeom>
          <a:noFill/>
          <a:ln>
            <a:noFill/>
          </a:ln>
        </p:spPr>
      </p:pic>
      <p:sp>
        <p:nvSpPr>
          <p:cNvPr id="568" name="Google Shape;568;p22"/>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a:t>
            </a:r>
            <a:endParaRPr b="1" sz="1900">
              <a:solidFill>
                <a:schemeClr val="lt1"/>
              </a:solidFill>
              <a:latin typeface="EB Garamond"/>
              <a:ea typeface="EB Garamond"/>
              <a:cs typeface="EB Garamond"/>
              <a:sym typeface="EB 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159" name="Shape 159"/>
        <p:cNvGrpSpPr/>
        <p:nvPr/>
      </p:nvGrpSpPr>
      <p:grpSpPr>
        <a:xfrm>
          <a:off x="0" y="0"/>
          <a:ext cx="0" cy="0"/>
          <a:chOff x="0" y="0"/>
          <a:chExt cx="0" cy="0"/>
        </a:xfrm>
      </p:grpSpPr>
      <p:sp>
        <p:nvSpPr>
          <p:cNvPr id="160" name="Google Shape;160;p3"/>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161" name="Google Shape;161;p3"/>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162" name="Google Shape;162;p3"/>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163" name="Google Shape;163;p3"/>
          <p:cNvSpPr txBox="1"/>
          <p:nvPr/>
        </p:nvSpPr>
        <p:spPr>
          <a:xfrm>
            <a:off x="3991950" y="452025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164" name="Google Shape;164;p3"/>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pic>
        <p:nvPicPr>
          <p:cNvPr id="165" name="Google Shape;165;p3"/>
          <p:cNvPicPr preferRelativeResize="0"/>
          <p:nvPr/>
        </p:nvPicPr>
        <p:blipFill rotWithShape="1">
          <a:blip r:embed="rId3">
            <a:alphaModFix/>
          </a:blip>
          <a:srcRect b="0" l="0" r="0" t="0"/>
          <a:stretch/>
        </p:blipFill>
        <p:spPr>
          <a:xfrm>
            <a:off x="861825" y="876113"/>
            <a:ext cx="5066175" cy="3406974"/>
          </a:xfrm>
          <a:prstGeom prst="rect">
            <a:avLst/>
          </a:prstGeom>
          <a:noFill/>
          <a:ln>
            <a:noFill/>
          </a:ln>
        </p:spPr>
      </p:pic>
      <p:sp>
        <p:nvSpPr>
          <p:cNvPr id="166" name="Google Shape;166;p3"/>
          <p:cNvSpPr txBox="1"/>
          <p:nvPr/>
        </p:nvSpPr>
        <p:spPr>
          <a:xfrm>
            <a:off x="5928000" y="876125"/>
            <a:ext cx="2666400" cy="206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accent4"/>
                </a:solidFill>
                <a:latin typeface="Times New Roman"/>
                <a:ea typeface="Times New Roman"/>
                <a:cs typeface="Times New Roman"/>
                <a:sym typeface="Times New Roman"/>
              </a:rPr>
              <a:t>K</a:t>
            </a:r>
            <a:r>
              <a:rPr b="0" i="0" lang="en" sz="1200" u="none" cap="none" strike="noStrike">
                <a:solidFill>
                  <a:schemeClr val="accent4"/>
                </a:solidFill>
                <a:latin typeface="Garamond"/>
                <a:ea typeface="Garamond"/>
                <a:cs typeface="Garamond"/>
                <a:sym typeface="Garamond"/>
              </a:rPr>
              <a:t>atsushika Hokusai (1760-1849) </a:t>
            </a:r>
            <a:endParaRPr b="0" i="0" sz="1200" u="none" cap="none" strike="noStrike">
              <a:solidFill>
                <a:schemeClr val="accent4"/>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accent4"/>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accent4"/>
                </a:solidFill>
                <a:latin typeface="Garamond"/>
                <a:ea typeface="Garamond"/>
                <a:cs typeface="Garamond"/>
                <a:sym typeface="Garamond"/>
              </a:rPr>
              <a:t>神奈川沖浪裏​​</a:t>
            </a:r>
            <a:endParaRPr b="0" i="0" sz="1200" u="none" cap="none" strike="noStrike">
              <a:solidFill>
                <a:schemeClr val="accent4"/>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accent4"/>
                </a:solidFill>
                <a:latin typeface="Garamond"/>
                <a:ea typeface="Garamond"/>
                <a:cs typeface="Garamond"/>
                <a:sym typeface="Garamond"/>
              </a:rPr>
              <a:t>“Under the Wave off Kanagawa”</a:t>
            </a:r>
            <a:endParaRPr b="0" i="0" sz="1200" u="none" cap="none" strike="noStrike">
              <a:solidFill>
                <a:schemeClr val="accent4"/>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accent4"/>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accent4"/>
                </a:solidFill>
                <a:latin typeface="Garamond"/>
                <a:ea typeface="Garamond"/>
                <a:cs typeface="Garamond"/>
                <a:sym typeface="Garamond"/>
              </a:rPr>
              <a:t>from the print series 富嶽三十六景 “Thirty-six Views of Mount Fuji” ca. 1830–32, MET.</a:t>
            </a:r>
            <a:endParaRPr b="0" i="0" sz="1200" u="none" cap="none" strike="noStrike">
              <a:solidFill>
                <a:schemeClr val="accent4"/>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accent4"/>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Frank Ruhl Libre Light"/>
              <a:ea typeface="Frank Ruhl Libre Light"/>
              <a:cs typeface="Frank Ruhl Libre Light"/>
              <a:sym typeface="Frank Ruhl Libre Light"/>
            </a:endParaRPr>
          </a:p>
        </p:txBody>
      </p:sp>
      <p:sp>
        <p:nvSpPr>
          <p:cNvPr id="167" name="Google Shape;167;p3"/>
          <p:cNvSpPr/>
          <p:nvPr/>
        </p:nvSpPr>
        <p:spPr>
          <a:xfrm>
            <a:off x="556750" y="115300"/>
            <a:ext cx="8030700" cy="431100"/>
          </a:xfrm>
          <a:prstGeom prst="rect">
            <a:avLst/>
          </a:prstGeom>
          <a:solidFill>
            <a:srgbClr val="DCC4A9">
              <a:alpha val="4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3"/>
          <p:cNvSpPr txBox="1"/>
          <p:nvPr>
            <p:ph idx="4294967295" type="title"/>
          </p:nvPr>
        </p:nvSpPr>
        <p:spPr>
          <a:xfrm>
            <a:off x="1722700" y="97300"/>
            <a:ext cx="5698800" cy="467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sz="1900">
                <a:solidFill>
                  <a:srgbClr val="FFFFFF"/>
                </a:solidFill>
                <a:latin typeface="EB Garamond"/>
                <a:ea typeface="EB Garamond"/>
                <a:cs typeface="EB Garamond"/>
                <a:sym typeface="EB Garamond"/>
              </a:rPr>
              <a:t>The rationale of this research project</a:t>
            </a:r>
            <a:endParaRPr sz="1200">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572" name="Shape 572"/>
        <p:cNvGrpSpPr/>
        <p:nvPr/>
      </p:nvGrpSpPr>
      <p:grpSpPr>
        <a:xfrm>
          <a:off x="0" y="0"/>
          <a:ext cx="0" cy="0"/>
          <a:chOff x="0" y="0"/>
          <a:chExt cx="0" cy="0"/>
        </a:xfrm>
      </p:grpSpPr>
      <p:sp>
        <p:nvSpPr>
          <p:cNvPr id="573" name="Google Shape;573;p23"/>
          <p:cNvSpPr txBox="1"/>
          <p:nvPr>
            <p:ph idx="12" type="sldNum"/>
          </p:nvPr>
        </p:nvSpPr>
        <p:spPr>
          <a:xfrm>
            <a:off x="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574" name="Google Shape;574;p23"/>
          <p:cNvSpPr txBox="1"/>
          <p:nvPr>
            <p:ph idx="4294967295" type="body"/>
          </p:nvPr>
        </p:nvSpPr>
        <p:spPr>
          <a:xfrm>
            <a:off x="1002475" y="1154400"/>
            <a:ext cx="1426500" cy="28344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SzPts val="2200"/>
              <a:buNone/>
            </a:pPr>
            <a:r>
              <a:rPr lang="en" sz="1600">
                <a:solidFill>
                  <a:schemeClr val="accent4"/>
                </a:solidFill>
                <a:latin typeface="Montserrat"/>
                <a:ea typeface="Montserrat"/>
                <a:cs typeface="Montserrat"/>
                <a:sym typeface="Montserrat"/>
              </a:rPr>
              <a:t>Annotators</a:t>
            </a:r>
            <a:endParaRPr sz="1600">
              <a:solidFill>
                <a:schemeClr val="accent4"/>
              </a:solidFill>
              <a:latin typeface="Montserrat"/>
              <a:ea typeface="Montserrat"/>
              <a:cs typeface="Montserrat"/>
              <a:sym typeface="Montserrat"/>
            </a:endParaRPr>
          </a:p>
          <a:p>
            <a:pPr indent="0" lvl="0" marL="0" rtl="0" algn="l">
              <a:lnSpc>
                <a:spcPct val="100000"/>
              </a:lnSpc>
              <a:spcBef>
                <a:spcPts val="800"/>
              </a:spcBef>
              <a:spcAft>
                <a:spcPts val="0"/>
              </a:spcAft>
              <a:buSzPts val="2200"/>
              <a:buNone/>
            </a:pPr>
            <a:r>
              <a:rPr lang="en" sz="1200">
                <a:solidFill>
                  <a:schemeClr val="lt1"/>
                </a:solidFill>
                <a:latin typeface="EB Garamond"/>
                <a:ea typeface="EB Garamond"/>
                <a:cs typeface="EB Garamond"/>
                <a:sym typeface="EB Garamond"/>
              </a:rPr>
              <a:t>xfghfghn </a:t>
            </a:r>
            <a:endParaRPr sz="1800">
              <a:solidFill>
                <a:schemeClr val="lt1"/>
              </a:solidFill>
            </a:endParaRPr>
          </a:p>
        </p:txBody>
      </p:sp>
      <p:grpSp>
        <p:nvGrpSpPr>
          <p:cNvPr id="575" name="Google Shape;575;p23"/>
          <p:cNvGrpSpPr/>
          <p:nvPr/>
        </p:nvGrpSpPr>
        <p:grpSpPr>
          <a:xfrm>
            <a:off x="2190144" y="512779"/>
            <a:ext cx="6797733" cy="4399409"/>
            <a:chOff x="3938374" y="1241129"/>
            <a:chExt cx="4537267" cy="2661148"/>
          </a:xfrm>
        </p:grpSpPr>
        <p:sp>
          <p:nvSpPr>
            <p:cNvPr id="576" name="Google Shape;576;p23"/>
            <p:cNvSpPr/>
            <p:nvPr/>
          </p:nvSpPr>
          <p:spPr>
            <a:xfrm>
              <a:off x="4309824" y="1241129"/>
              <a:ext cx="3793780" cy="2539405"/>
            </a:xfrm>
            <a:custGeom>
              <a:rect b="b" l="l" r="r" t="t"/>
              <a:pathLst>
                <a:path extrusionOk="0" h="3454973" w="5161606">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rgbClr val="F6D2A2"/>
                </a:gs>
                <a:gs pos="20000">
                  <a:srgbClr val="C59F72"/>
                </a:gs>
                <a:gs pos="30000">
                  <a:srgbClr val="997545"/>
                </a:gs>
                <a:gs pos="39000">
                  <a:srgbClr val="C59F72"/>
                </a:gs>
                <a:gs pos="54000">
                  <a:srgbClr val="F6D2A2"/>
                </a:gs>
                <a:gs pos="71000">
                  <a:srgbClr val="C59F72"/>
                </a:gs>
                <a:gs pos="87000">
                  <a:srgbClr val="F6D2A2"/>
                </a:gs>
                <a:gs pos="100000">
                  <a:srgbClr val="997545"/>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7" name="Google Shape;577;p23"/>
            <p:cNvSpPr/>
            <p:nvPr/>
          </p:nvSpPr>
          <p:spPr>
            <a:xfrm>
              <a:off x="3938374" y="3832321"/>
              <a:ext cx="4537267" cy="69956"/>
            </a:xfrm>
            <a:custGeom>
              <a:rect b="b" l="l" r="r" t="t"/>
              <a:pathLst>
                <a:path extrusionOk="0" h="95178" w="6173152">
                  <a:moveTo>
                    <a:pt x="0" y="0"/>
                  </a:moveTo>
                  <a:cubicBezTo>
                    <a:pt x="0" y="0"/>
                    <a:pt x="129540" y="95178"/>
                    <a:pt x="450533" y="95178"/>
                  </a:cubicBezTo>
                  <a:lnTo>
                    <a:pt x="5817870" y="95178"/>
                  </a:lnTo>
                  <a:cubicBezTo>
                    <a:pt x="5948363" y="95178"/>
                    <a:pt x="6173153" y="0"/>
                    <a:pt x="6173153" y="0"/>
                  </a:cubicBezTo>
                  <a:lnTo>
                    <a:pt x="0" y="0"/>
                  </a:lnTo>
                  <a:close/>
                </a:path>
              </a:pathLst>
            </a:custGeom>
            <a:gradFill>
              <a:gsLst>
                <a:gs pos="0">
                  <a:srgbClr val="F6D2A2"/>
                </a:gs>
                <a:gs pos="20000">
                  <a:srgbClr val="C59F72"/>
                </a:gs>
                <a:gs pos="30000">
                  <a:srgbClr val="997545"/>
                </a:gs>
                <a:gs pos="39000">
                  <a:srgbClr val="C59F72"/>
                </a:gs>
                <a:gs pos="54000">
                  <a:srgbClr val="F6D2A2"/>
                </a:gs>
                <a:gs pos="71000">
                  <a:srgbClr val="C59F72"/>
                </a:gs>
                <a:gs pos="87000">
                  <a:srgbClr val="F6D2A2"/>
                </a:gs>
                <a:gs pos="100000">
                  <a:srgbClr val="997545"/>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8" name="Google Shape;578;p23"/>
            <p:cNvSpPr/>
            <p:nvPr/>
          </p:nvSpPr>
          <p:spPr>
            <a:xfrm>
              <a:off x="3938374" y="3776295"/>
              <a:ext cx="4536567" cy="55964"/>
            </a:xfrm>
            <a:custGeom>
              <a:rect b="b" l="l" r="r" t="t"/>
              <a:pathLst>
                <a:path extrusionOk="0" h="76142" w="6172200">
                  <a:moveTo>
                    <a:pt x="0" y="76143"/>
                  </a:moveTo>
                  <a:lnTo>
                    <a:pt x="6172200" y="76143"/>
                  </a:lnTo>
                  <a:lnTo>
                    <a:pt x="6172200" y="0"/>
                  </a:lnTo>
                  <a:lnTo>
                    <a:pt x="0" y="0"/>
                  </a:lnTo>
                  <a:close/>
                </a:path>
              </a:pathLst>
            </a:custGeom>
            <a:solidFill>
              <a:srgbClr val="F6D2A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9" name="Google Shape;579;p23"/>
            <p:cNvSpPr/>
            <p:nvPr/>
          </p:nvSpPr>
          <p:spPr>
            <a:xfrm>
              <a:off x="5872718" y="3776295"/>
              <a:ext cx="664383" cy="34978"/>
            </a:xfrm>
            <a:custGeom>
              <a:rect b="b" l="l" r="r" t="t"/>
              <a:pathLst>
                <a:path extrusionOk="0" h="47589" w="903922">
                  <a:moveTo>
                    <a:pt x="0" y="0"/>
                  </a:moveTo>
                  <a:cubicBezTo>
                    <a:pt x="0" y="0"/>
                    <a:pt x="26670" y="47589"/>
                    <a:pt x="53340" y="47589"/>
                  </a:cubicBezTo>
                  <a:lnTo>
                    <a:pt x="850582" y="47589"/>
                  </a:lnTo>
                  <a:cubicBezTo>
                    <a:pt x="877253" y="47589"/>
                    <a:pt x="903922" y="0"/>
                    <a:pt x="903922" y="0"/>
                  </a:cubicBezTo>
                  <a:lnTo>
                    <a:pt x="0" y="0"/>
                  </a:lnTo>
                  <a:close/>
                </a:path>
              </a:pathLst>
            </a:custGeom>
            <a:solidFill>
              <a:srgbClr val="001721">
                <a:alpha val="69803"/>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pic>
        <p:nvPicPr>
          <p:cNvPr id="580" name="Google Shape;580;p23"/>
          <p:cNvPicPr preferRelativeResize="0"/>
          <p:nvPr/>
        </p:nvPicPr>
        <p:blipFill rotWithShape="1">
          <a:blip r:embed="rId3">
            <a:alphaModFix/>
          </a:blip>
          <a:srcRect b="0" l="0" r="0" t="0"/>
          <a:stretch/>
        </p:blipFill>
        <p:spPr>
          <a:xfrm>
            <a:off x="2915937" y="756825"/>
            <a:ext cx="5346150" cy="3692649"/>
          </a:xfrm>
          <a:prstGeom prst="rect">
            <a:avLst/>
          </a:prstGeom>
          <a:noFill/>
          <a:ln>
            <a:noFill/>
          </a:ln>
        </p:spPr>
      </p:pic>
      <p:pic>
        <p:nvPicPr>
          <p:cNvPr id="581" name="Google Shape;581;p23"/>
          <p:cNvPicPr preferRelativeResize="0"/>
          <p:nvPr/>
        </p:nvPicPr>
        <p:blipFill rotWithShape="1">
          <a:blip r:embed="rId4">
            <a:alphaModFix/>
          </a:blip>
          <a:srcRect b="0" l="0" r="0" t="0"/>
          <a:stretch/>
        </p:blipFill>
        <p:spPr>
          <a:xfrm>
            <a:off x="2915938" y="743138"/>
            <a:ext cx="5346150" cy="3720031"/>
          </a:xfrm>
          <a:prstGeom prst="rect">
            <a:avLst/>
          </a:prstGeom>
          <a:noFill/>
          <a:ln>
            <a:noFill/>
          </a:ln>
        </p:spPr>
      </p:pic>
      <p:sp>
        <p:nvSpPr>
          <p:cNvPr id="582" name="Google Shape;582;p23"/>
          <p:cNvSpPr txBox="1"/>
          <p:nvPr>
            <p:ph idx="4294967295" type="title"/>
          </p:nvPr>
        </p:nvSpPr>
        <p:spPr>
          <a:xfrm>
            <a:off x="548700" y="0"/>
            <a:ext cx="7061700" cy="699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Application</a:t>
            </a:r>
            <a:endParaRPr b="1" sz="1900">
              <a:solidFill>
                <a:schemeClr val="lt1"/>
              </a:solidFill>
              <a:latin typeface="EB Garamond"/>
              <a:ea typeface="EB Garamond"/>
              <a:cs typeface="EB Garamond"/>
              <a:sym typeface="EB Garamon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586" name="Shape 586"/>
        <p:cNvGrpSpPr/>
        <p:nvPr/>
      </p:nvGrpSpPr>
      <p:grpSpPr>
        <a:xfrm>
          <a:off x="0" y="0"/>
          <a:ext cx="0" cy="0"/>
          <a:chOff x="0" y="0"/>
          <a:chExt cx="0" cy="0"/>
        </a:xfrm>
      </p:grpSpPr>
      <p:sp>
        <p:nvSpPr>
          <p:cNvPr id="587" name="Google Shape;587;p24"/>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588" name="Google Shape;588;p24"/>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589" name="Google Shape;589;p24"/>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590" name="Google Shape;590;p24"/>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591" name="Google Shape;591;p24"/>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592" name="Google Shape;592;p24"/>
          <p:cNvSpPr/>
          <p:nvPr/>
        </p:nvSpPr>
        <p:spPr>
          <a:xfrm>
            <a:off x="556750" y="115300"/>
            <a:ext cx="8030700" cy="431100"/>
          </a:xfrm>
          <a:prstGeom prst="rect">
            <a:avLst/>
          </a:prstGeom>
          <a:solidFill>
            <a:srgbClr val="DBC7AE">
              <a:alpha val="4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24"/>
          <p:cNvSpPr txBox="1"/>
          <p:nvPr>
            <p:ph idx="4294967295" type="title"/>
          </p:nvPr>
        </p:nvSpPr>
        <p:spPr>
          <a:xfrm>
            <a:off x="1722700" y="97300"/>
            <a:ext cx="5698800" cy="467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sz="1900">
                <a:solidFill>
                  <a:schemeClr val="lt1"/>
                </a:solidFill>
                <a:latin typeface="EB Garamond"/>
                <a:ea typeface="EB Garamond"/>
                <a:cs typeface="EB Garamond"/>
                <a:sym typeface="EB Garamond"/>
              </a:rPr>
              <a:t>Dataset development</a:t>
            </a:r>
            <a:endParaRPr b="1" i="1" sz="1900">
              <a:solidFill>
                <a:schemeClr val="lt1"/>
              </a:solidFill>
              <a:latin typeface="EB Garamond"/>
              <a:ea typeface="EB Garamond"/>
              <a:cs typeface="EB Garamond"/>
              <a:sym typeface="EB Garamond"/>
            </a:endParaRPr>
          </a:p>
        </p:txBody>
      </p:sp>
      <p:graphicFrame>
        <p:nvGraphicFramePr>
          <p:cNvPr id="594" name="Google Shape;594;p24"/>
          <p:cNvGraphicFramePr/>
          <p:nvPr/>
        </p:nvGraphicFramePr>
        <p:xfrm>
          <a:off x="3037275" y="789775"/>
          <a:ext cx="3000000" cy="3000000"/>
        </p:xfrm>
        <a:graphic>
          <a:graphicData uri="http://schemas.openxmlformats.org/drawingml/2006/table">
            <a:tbl>
              <a:tblPr>
                <a:noFill/>
                <a:tableStyleId>{F5573767-641F-4206-A036-CCD54166AA4B}</a:tableStyleId>
              </a:tblPr>
              <a:tblGrid>
                <a:gridCol w="1601750"/>
                <a:gridCol w="488075"/>
                <a:gridCol w="413300"/>
                <a:gridCol w="435750"/>
              </a:tblGrid>
              <a:tr h="534900">
                <a:tc>
                  <a:txBody>
                    <a:bodyPr/>
                    <a:lstStyle/>
                    <a:p>
                      <a:pPr indent="0" lvl="0" marL="0" marR="0" rtl="0" algn="l">
                        <a:lnSpc>
                          <a:spcPct val="100000"/>
                        </a:lnSpc>
                        <a:spcBef>
                          <a:spcPts val="0"/>
                        </a:spcBef>
                        <a:spcAft>
                          <a:spcPts val="0"/>
                        </a:spcAft>
                        <a:buClr>
                          <a:srgbClr val="000000"/>
                        </a:buClr>
                        <a:buSzPts val="1000"/>
                        <a:buFont typeface="Arial"/>
                        <a:buNone/>
                      </a:pPr>
                      <a:r>
                        <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Avg</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Min</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Max</a:t>
                      </a:r>
                      <a:endParaRPr b="1" sz="1000" u="none" cap="none" strike="noStrike">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marR="0" rtl="0" algn="l">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tags per title</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2.33</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1</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11</a:t>
                      </a:r>
                      <a:endParaRPr b="1" sz="1000" u="none" cap="none" strike="noStrike">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marR="0" rtl="0" algn="l">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characters per GPE tag</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2.62</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1</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8</a:t>
                      </a:r>
                      <a:endParaRPr b="1" sz="1000" u="none" cap="none" strike="noStrike">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marR="0" rtl="0" algn="l">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characters per LOC tag </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2.93</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2</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5</a:t>
                      </a:r>
                      <a:endParaRPr b="1" sz="1000" u="none" cap="none" strike="noStrike">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marR="0" rtl="0" algn="l">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cartouches per title</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 2.50 </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1</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11</a:t>
                      </a:r>
                      <a:endParaRPr b="1" sz="1000" u="none" cap="none" strike="noStrike">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marR="0" rtl="0" algn="l">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character tokens per title</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19.68</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5</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59</a:t>
                      </a:r>
                      <a:endParaRPr b="1" sz="1000" u="none" cap="none" strike="noStrike">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marR="0" rtl="0" algn="l">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WordPiece tokens per title</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17.17</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6</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54</a:t>
                      </a:r>
                      <a:endParaRPr b="1" sz="1000" u="none" cap="none" strike="noStrike">
                        <a:solidFill>
                          <a:schemeClr val="accent4"/>
                        </a:solidFill>
                        <a:latin typeface="EB Garamond"/>
                        <a:ea typeface="EB Garamond"/>
                        <a:cs typeface="EB Garamond"/>
                        <a:sym typeface="EB Garamond"/>
                      </a:endParaRPr>
                    </a:p>
                  </a:txBody>
                  <a:tcPr marT="91425" marB="91425" marR="91425" marL="91425"/>
                </a:tc>
              </a:tr>
              <a:tr h="356575">
                <a:tc>
                  <a:txBody>
                    <a:bodyPr/>
                    <a:lstStyle/>
                    <a:p>
                      <a:pPr indent="0" lvl="0" marL="0" marR="0" rtl="0" algn="l">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length per token</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1.52 </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1</a:t>
                      </a:r>
                      <a:endParaRPr b="1" sz="1000" u="none" cap="none" strike="noStrike">
                        <a:solidFill>
                          <a:schemeClr val="accent4"/>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chemeClr val="accent4"/>
                          </a:solidFill>
                          <a:latin typeface="EB Garamond"/>
                          <a:ea typeface="EB Garamond"/>
                          <a:cs typeface="EB Garamond"/>
                          <a:sym typeface="EB Garamond"/>
                        </a:rPr>
                        <a:t>5</a:t>
                      </a:r>
                      <a:endParaRPr b="1" sz="1000" u="none" cap="none" strike="noStrike">
                        <a:solidFill>
                          <a:schemeClr val="accent4"/>
                        </a:solidFill>
                        <a:latin typeface="EB Garamond"/>
                        <a:ea typeface="EB Garamond"/>
                        <a:cs typeface="EB Garamond"/>
                        <a:sym typeface="EB Garamond"/>
                      </a:endParaRPr>
                    </a:p>
                  </a:txBody>
                  <a:tcPr marT="91425" marB="91425" marR="91425" marL="91425"/>
                </a:tc>
              </a:tr>
            </a:tbl>
          </a:graphicData>
        </a:graphic>
      </p:graphicFrame>
      <p:pic>
        <p:nvPicPr>
          <p:cNvPr id="595" name="Google Shape;595;p24"/>
          <p:cNvPicPr preferRelativeResize="0"/>
          <p:nvPr/>
        </p:nvPicPr>
        <p:blipFill rotWithShape="1">
          <a:blip r:embed="rId3">
            <a:alphaModFix/>
          </a:blip>
          <a:srcRect b="0" l="53933" r="0" t="0"/>
          <a:stretch/>
        </p:blipFill>
        <p:spPr>
          <a:xfrm>
            <a:off x="6076500" y="789787"/>
            <a:ext cx="2278444" cy="1707376"/>
          </a:xfrm>
          <a:prstGeom prst="rect">
            <a:avLst/>
          </a:prstGeom>
          <a:noFill/>
          <a:ln>
            <a:noFill/>
          </a:ln>
        </p:spPr>
      </p:pic>
      <p:pic>
        <p:nvPicPr>
          <p:cNvPr id="596" name="Google Shape;596;p24"/>
          <p:cNvPicPr preferRelativeResize="0"/>
          <p:nvPr/>
        </p:nvPicPr>
        <p:blipFill rotWithShape="1">
          <a:blip r:embed="rId3">
            <a:alphaModFix/>
          </a:blip>
          <a:srcRect b="0" l="0" r="53933" t="0"/>
          <a:stretch/>
        </p:blipFill>
        <p:spPr>
          <a:xfrm>
            <a:off x="6076500" y="2648550"/>
            <a:ext cx="2278440" cy="1707376"/>
          </a:xfrm>
          <a:prstGeom prst="rect">
            <a:avLst/>
          </a:prstGeom>
          <a:noFill/>
          <a:ln>
            <a:noFill/>
          </a:ln>
        </p:spPr>
      </p:pic>
      <p:pic>
        <p:nvPicPr>
          <p:cNvPr id="597" name="Google Shape;597;p24"/>
          <p:cNvPicPr preferRelativeResize="0"/>
          <p:nvPr/>
        </p:nvPicPr>
        <p:blipFill rotWithShape="1">
          <a:blip r:embed="rId4">
            <a:alphaModFix/>
          </a:blip>
          <a:srcRect b="0" l="0" r="0" t="0"/>
          <a:stretch/>
        </p:blipFill>
        <p:spPr>
          <a:xfrm>
            <a:off x="785525" y="1090850"/>
            <a:ext cx="2151437" cy="2428798"/>
          </a:xfrm>
          <a:prstGeom prst="rect">
            <a:avLst/>
          </a:prstGeom>
          <a:noFill/>
          <a:ln>
            <a:noFill/>
          </a:ln>
        </p:spPr>
      </p:pic>
      <p:sp>
        <p:nvSpPr>
          <p:cNvPr id="598" name="Google Shape;598;p24"/>
          <p:cNvSpPr txBox="1"/>
          <p:nvPr/>
        </p:nvSpPr>
        <p:spPr>
          <a:xfrm>
            <a:off x="3037275" y="3867550"/>
            <a:ext cx="2938800" cy="554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1" lang="en" sz="1200" u="none" cap="none" strike="noStrike">
                <a:solidFill>
                  <a:schemeClr val="accent4"/>
                </a:solidFill>
                <a:latin typeface="EB Garamond"/>
                <a:ea typeface="EB Garamond"/>
                <a:cs typeface="EB Garamond"/>
                <a:sym typeface="EB Garamond"/>
              </a:rPr>
              <a:t>Table: Ukiyo-e prints statistics that count of a number of dimensions</a:t>
            </a:r>
            <a:endParaRPr b="1" i="1" sz="1200" u="none" cap="none" strike="noStrike">
              <a:solidFill>
                <a:schemeClr val="accent4"/>
              </a:solidFill>
              <a:latin typeface="EB Garamond"/>
              <a:ea typeface="EB Garamond"/>
              <a:cs typeface="EB Garamond"/>
              <a:sym typeface="EB Garamond"/>
            </a:endParaRPr>
          </a:p>
        </p:txBody>
      </p:sp>
      <p:sp>
        <p:nvSpPr>
          <p:cNvPr id="599" name="Google Shape;599;p24"/>
          <p:cNvSpPr txBox="1"/>
          <p:nvPr/>
        </p:nvSpPr>
        <p:spPr>
          <a:xfrm>
            <a:off x="1420950" y="695675"/>
            <a:ext cx="426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600" name="Google Shape;600;p24"/>
          <p:cNvSpPr/>
          <p:nvPr/>
        </p:nvSpPr>
        <p:spPr>
          <a:xfrm>
            <a:off x="785650" y="1090838"/>
            <a:ext cx="2151300" cy="24288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24"/>
          <p:cNvSpPr/>
          <p:nvPr/>
        </p:nvSpPr>
        <p:spPr>
          <a:xfrm>
            <a:off x="6076600" y="791875"/>
            <a:ext cx="2278500" cy="17073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24"/>
          <p:cNvSpPr/>
          <p:nvPr/>
        </p:nvSpPr>
        <p:spPr>
          <a:xfrm>
            <a:off x="6076475" y="2648588"/>
            <a:ext cx="2278500" cy="17073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24"/>
          <p:cNvSpPr txBox="1"/>
          <p:nvPr/>
        </p:nvSpPr>
        <p:spPr>
          <a:xfrm>
            <a:off x="1487475" y="1413175"/>
            <a:ext cx="836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accent4"/>
              </a:solidFill>
              <a:latin typeface="Frank Ruhl Libre Light"/>
              <a:ea typeface="Frank Ruhl Libre Light"/>
              <a:cs typeface="Frank Ruhl Libre Light"/>
              <a:sym typeface="Frank Ruhl Libre 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607" name="Shape 607"/>
        <p:cNvGrpSpPr/>
        <p:nvPr/>
      </p:nvGrpSpPr>
      <p:grpSpPr>
        <a:xfrm>
          <a:off x="0" y="0"/>
          <a:ext cx="0" cy="0"/>
          <a:chOff x="0" y="0"/>
          <a:chExt cx="0" cy="0"/>
        </a:xfrm>
      </p:grpSpPr>
      <p:sp>
        <p:nvSpPr>
          <p:cNvPr id="608" name="Google Shape;608;p25"/>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609" name="Google Shape;609;p25"/>
          <p:cNvSpPr txBox="1"/>
          <p:nvPr>
            <p:ph type="title"/>
          </p:nvPr>
        </p:nvSpPr>
        <p:spPr>
          <a:xfrm>
            <a:off x="1167075" y="620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Evaluation metrics</a:t>
            </a:r>
            <a:endParaRPr b="1" sz="1900">
              <a:solidFill>
                <a:schemeClr val="lt1"/>
              </a:solidFill>
              <a:latin typeface="EB Garamond"/>
              <a:ea typeface="EB Garamond"/>
              <a:cs typeface="EB Garamond"/>
              <a:sym typeface="EB Garamond"/>
            </a:endParaRPr>
          </a:p>
        </p:txBody>
      </p:sp>
      <p:graphicFrame>
        <p:nvGraphicFramePr>
          <p:cNvPr id="610" name="Google Shape;610;p25"/>
          <p:cNvGraphicFramePr/>
          <p:nvPr/>
        </p:nvGraphicFramePr>
        <p:xfrm>
          <a:off x="1101975" y="914313"/>
          <a:ext cx="3000000" cy="3000000"/>
        </p:xfrm>
        <a:graphic>
          <a:graphicData uri="http://schemas.openxmlformats.org/drawingml/2006/table">
            <a:tbl>
              <a:tblPr>
                <a:noFill/>
                <a:tableStyleId>{F5573767-641F-4206-A036-CCD54166AA4B}</a:tableStyleId>
              </a:tblPr>
              <a:tblGrid>
                <a:gridCol w="710125"/>
                <a:gridCol w="2056900"/>
                <a:gridCol w="2171925"/>
                <a:gridCol w="2000950"/>
              </a:tblGrid>
              <a:tr h="385575">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Precision</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Recall</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F1-score</a:t>
                      </a:r>
                      <a:endParaRPr b="1" sz="1200" u="none" cap="none" strike="noStrike">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SPACY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SPACY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SPACY            </a:t>
                      </a:r>
                      <a:endParaRPr b="1" sz="1200" u="none" cap="none" strike="noStrike">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GPE</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          0.84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b="1" lang="en" sz="1200" u="none" cap="none" strike="noStrike">
                          <a:latin typeface="EB Garamond"/>
                          <a:ea typeface="EB Garamond"/>
                          <a:cs typeface="EB Garamond"/>
                          <a:sym typeface="EB Garamond"/>
                        </a:rPr>
                        <a:t>           </a:t>
                      </a:r>
                      <a:r>
                        <a:rPr b="1" lang="en" sz="1200" u="none" cap="none" strike="noStrike">
                          <a:solidFill>
                            <a:srgbClr val="000000"/>
                          </a:solidFill>
                          <a:latin typeface="EB Garamond"/>
                          <a:ea typeface="EB Garamond"/>
                          <a:cs typeface="EB Garamond"/>
                          <a:sym typeface="EB Garamond"/>
                        </a:rPr>
                        <a:t>0.</a:t>
                      </a:r>
                      <a:r>
                        <a:rPr b="1" lang="en" sz="1200" u="none" cap="none" strike="noStrike">
                          <a:latin typeface="EB Garamond"/>
                          <a:ea typeface="EB Garamond"/>
                          <a:cs typeface="EB Garamond"/>
                          <a:sym typeface="EB Garamond"/>
                        </a:rPr>
                        <a:t>08</a:t>
                      </a:r>
                      <a:r>
                        <a:rPr b="1" lang="en" sz="1200" u="none" cap="none" strike="noStrike">
                          <a:solidFill>
                            <a:srgbClr val="000000"/>
                          </a:solidFill>
                          <a:latin typeface="EB Garamond"/>
                          <a:ea typeface="EB Garamond"/>
                          <a:cs typeface="EB Garamond"/>
                          <a:sym typeface="EB Garamond"/>
                        </a:rPr>
                        <a:t>  </a:t>
                      </a:r>
                      <a:endParaRPr b="1" sz="1200" u="none" cap="none" strike="noStrike">
                        <a:solidFill>
                          <a:schemeClr val="accent5"/>
                        </a:solidFill>
                        <a:latin typeface="EB Garamond"/>
                        <a:ea typeface="EB Garamond"/>
                        <a:cs typeface="EB Garamond"/>
                        <a:sym typeface="EB Garamo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b="1" lang="en" sz="1200" u="none" cap="none" strike="noStrike">
                          <a:latin typeface="EB Garamond"/>
                          <a:ea typeface="EB Garamond"/>
                          <a:cs typeface="EB Garamond"/>
                          <a:sym typeface="EB Garamond"/>
                        </a:rPr>
                        <a:t>         </a:t>
                      </a:r>
                      <a:r>
                        <a:rPr b="1" lang="en" sz="1200" u="none" cap="none" strike="noStrike">
                          <a:solidFill>
                            <a:srgbClr val="000000"/>
                          </a:solidFill>
                          <a:latin typeface="EB Garamond"/>
                          <a:ea typeface="EB Garamond"/>
                          <a:cs typeface="EB Garamond"/>
                          <a:sym typeface="EB Garamond"/>
                        </a:rPr>
                        <a:t>0.</a:t>
                      </a:r>
                      <a:r>
                        <a:rPr b="1" lang="en" sz="1200" u="none" cap="none" strike="noStrike">
                          <a:latin typeface="EB Garamond"/>
                          <a:ea typeface="EB Garamond"/>
                          <a:cs typeface="EB Garamond"/>
                          <a:sym typeface="EB Garamond"/>
                        </a:rPr>
                        <a:t>15</a:t>
                      </a:r>
                      <a:endParaRPr b="1" sz="1200" u="none" cap="none" strike="noStrike">
                        <a:solidFill>
                          <a:schemeClr val="accent5"/>
                        </a:solidFill>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LOC</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b="1" lang="en" sz="1200" u="none" cap="none" strike="noStrike">
                          <a:latin typeface="EB Garamond"/>
                          <a:ea typeface="EB Garamond"/>
                          <a:cs typeface="EB Garamond"/>
                          <a:sym typeface="EB Garamond"/>
                        </a:rPr>
                        <a:t>          </a:t>
                      </a:r>
                      <a:r>
                        <a:rPr b="1" lang="en" sz="1200" u="none" cap="none" strike="noStrike">
                          <a:solidFill>
                            <a:srgbClr val="000000"/>
                          </a:solidFill>
                          <a:latin typeface="EB Garamond"/>
                          <a:ea typeface="EB Garamond"/>
                          <a:cs typeface="EB Garamond"/>
                          <a:sym typeface="EB Garamond"/>
                        </a:rPr>
                        <a:t>0.5</a:t>
                      </a:r>
                      <a:r>
                        <a:rPr b="1" lang="en" sz="1200" u="none" cap="none" strike="noStrike">
                          <a:latin typeface="EB Garamond"/>
                          <a:ea typeface="EB Garamond"/>
                          <a:cs typeface="EB Garamond"/>
                          <a:sym typeface="EB Garamond"/>
                        </a:rPr>
                        <a:t>3</a:t>
                      </a:r>
                      <a:r>
                        <a:rPr b="1" lang="en" sz="1200" u="none" cap="none" strike="noStrike">
                          <a:solidFill>
                            <a:srgbClr val="000000"/>
                          </a:solidFill>
                          <a:latin typeface="EB Garamond"/>
                          <a:ea typeface="EB Garamond"/>
                          <a:cs typeface="EB Garamond"/>
                          <a:sym typeface="EB Garamond"/>
                        </a:rPr>
                        <a:t>    </a:t>
                      </a:r>
                      <a:endParaRPr b="1" sz="1200" u="none" cap="none" strike="noStrike">
                        <a:solidFill>
                          <a:schemeClr val="accent5"/>
                        </a:solidFill>
                        <a:latin typeface="EB Garamond"/>
                        <a:ea typeface="EB Garamond"/>
                        <a:cs typeface="EB Garamond"/>
                        <a:sym typeface="EB Garamo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b="1" lang="en" sz="1200" u="none" cap="none" strike="noStrike">
                          <a:latin typeface="EB Garamond"/>
                          <a:ea typeface="EB Garamond"/>
                          <a:cs typeface="EB Garamond"/>
                          <a:sym typeface="EB Garamond"/>
                        </a:rPr>
                        <a:t>            </a:t>
                      </a:r>
                      <a:r>
                        <a:rPr b="1" lang="en" sz="1200" u="none" cap="none" strike="noStrike">
                          <a:solidFill>
                            <a:srgbClr val="000000"/>
                          </a:solidFill>
                          <a:latin typeface="EB Garamond"/>
                          <a:ea typeface="EB Garamond"/>
                          <a:cs typeface="EB Garamond"/>
                          <a:sym typeface="EB Garamond"/>
                        </a:rPr>
                        <a:t>0.</a:t>
                      </a:r>
                      <a:r>
                        <a:rPr b="1" lang="en" sz="1200" u="none" cap="none" strike="noStrike">
                          <a:latin typeface="EB Garamond"/>
                          <a:ea typeface="EB Garamond"/>
                          <a:cs typeface="EB Garamond"/>
                          <a:sym typeface="EB Garamond"/>
                        </a:rPr>
                        <a:t>14</a:t>
                      </a:r>
                      <a:r>
                        <a:rPr b="1" lang="en" sz="1200" u="none" cap="none" strike="noStrike">
                          <a:solidFill>
                            <a:srgbClr val="000000"/>
                          </a:solidFill>
                          <a:latin typeface="EB Garamond"/>
                          <a:ea typeface="EB Garamond"/>
                          <a:cs typeface="EB Garamond"/>
                          <a:sym typeface="EB Garamond"/>
                        </a:rPr>
                        <a:t>            </a:t>
                      </a:r>
                      <a:endParaRPr b="1" sz="1200" u="none" cap="none" strike="noStrike">
                        <a:solidFill>
                          <a:schemeClr val="accent5"/>
                        </a:solidFill>
                        <a:latin typeface="EB Garamond"/>
                        <a:ea typeface="EB Garamond"/>
                        <a:cs typeface="EB Garamond"/>
                        <a:sym typeface="EB Garamond"/>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b="1" lang="en" sz="1200" u="none" cap="none" strike="noStrike">
                          <a:solidFill>
                            <a:schemeClr val="dk1"/>
                          </a:solidFill>
                          <a:latin typeface="EB Garamond"/>
                          <a:ea typeface="EB Garamond"/>
                          <a:cs typeface="EB Garamond"/>
                          <a:sym typeface="EB Garamond"/>
                        </a:rPr>
                        <a:t>         0.23</a:t>
                      </a:r>
                      <a:endParaRPr b="1" sz="1200" u="none" cap="none" strike="noStrike">
                        <a:solidFill>
                          <a:schemeClr val="accent5"/>
                        </a:solidFill>
                        <a:latin typeface="EB Garamond"/>
                        <a:ea typeface="EB Garamond"/>
                        <a:cs typeface="EB Garamond"/>
                        <a:sym typeface="EB Garamond"/>
                      </a:endParaRPr>
                    </a:p>
                  </a:txBody>
                  <a:tcPr marT="91425" marB="91425" marR="91425" marL="91425"/>
                </a:tc>
              </a:tr>
            </a:tbl>
          </a:graphicData>
        </a:graphic>
      </p:graphicFrame>
      <p:sp>
        <p:nvSpPr>
          <p:cNvPr id="611" name="Google Shape;611;p25"/>
          <p:cNvSpPr txBox="1"/>
          <p:nvPr/>
        </p:nvSpPr>
        <p:spPr>
          <a:xfrm>
            <a:off x="1867075" y="2456625"/>
            <a:ext cx="5913300" cy="554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1" lang="en" sz="1200" u="none" cap="none" strike="noStrike">
                <a:solidFill>
                  <a:srgbClr val="000000"/>
                </a:solidFill>
                <a:latin typeface="EB Garamond"/>
                <a:ea typeface="EB Garamond"/>
                <a:cs typeface="EB Garamond"/>
                <a:sym typeface="EB Garamond"/>
              </a:rPr>
              <a:t>Table: Evaluation of SpaCy ‘default’ and ‘calibrated’ with Precision, Recall and F1-score at the named entity level, on 100 instances. In bold is the best scores.</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612" name="Google Shape;612;p25"/>
          <p:cNvSpPr txBox="1"/>
          <p:nvPr/>
        </p:nvSpPr>
        <p:spPr>
          <a:xfrm>
            <a:off x="2895750" y="3370125"/>
            <a:ext cx="3352500" cy="3693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Frank Ruhl Libre Light"/>
              <a:ea typeface="Frank Ruhl Libre Light"/>
              <a:cs typeface="Frank Ruhl Libre Light"/>
              <a:sym typeface="Frank Ruhl Libre 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616" name="Shape 616"/>
        <p:cNvGrpSpPr/>
        <p:nvPr/>
      </p:nvGrpSpPr>
      <p:grpSpPr>
        <a:xfrm>
          <a:off x="0" y="0"/>
          <a:ext cx="0" cy="0"/>
          <a:chOff x="0" y="0"/>
          <a:chExt cx="0" cy="0"/>
        </a:xfrm>
      </p:grpSpPr>
      <p:sp>
        <p:nvSpPr>
          <p:cNvPr id="617" name="Google Shape;617;p26"/>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618" name="Google Shape;618;p26"/>
          <p:cNvSpPr txBox="1"/>
          <p:nvPr>
            <p:ph type="title"/>
          </p:nvPr>
        </p:nvSpPr>
        <p:spPr>
          <a:xfrm>
            <a:off x="1167075" y="620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Evaluation metrics</a:t>
            </a:r>
            <a:endParaRPr b="1" sz="1900">
              <a:solidFill>
                <a:schemeClr val="lt1"/>
              </a:solidFill>
              <a:latin typeface="EB Garamond"/>
              <a:ea typeface="EB Garamond"/>
              <a:cs typeface="EB Garamond"/>
              <a:sym typeface="EB Garamond"/>
            </a:endParaRPr>
          </a:p>
        </p:txBody>
      </p:sp>
      <p:graphicFrame>
        <p:nvGraphicFramePr>
          <p:cNvPr id="619" name="Google Shape;619;p26"/>
          <p:cNvGraphicFramePr/>
          <p:nvPr/>
        </p:nvGraphicFramePr>
        <p:xfrm>
          <a:off x="1101975" y="914313"/>
          <a:ext cx="3000000" cy="3000000"/>
        </p:xfrm>
        <a:graphic>
          <a:graphicData uri="http://schemas.openxmlformats.org/drawingml/2006/table">
            <a:tbl>
              <a:tblPr>
                <a:noFill/>
                <a:tableStyleId>{F5573767-641F-4206-A036-CCD54166AA4B}</a:tableStyleId>
              </a:tblPr>
              <a:tblGrid>
                <a:gridCol w="710125"/>
                <a:gridCol w="2056900"/>
                <a:gridCol w="2171925"/>
                <a:gridCol w="2000950"/>
              </a:tblGrid>
              <a:tr h="385575">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Precision</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Recall</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F1-score</a:t>
                      </a:r>
                      <a:endParaRPr b="1" sz="1200" u="none" cap="none" strike="noStrike">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SPACY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SPACY            </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SPACY            </a:t>
                      </a:r>
                      <a:endParaRPr b="1" sz="1200" u="none" cap="none" strike="noStrike">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GPE</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0.84                0.39</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0.</a:t>
                      </a:r>
                      <a:r>
                        <a:rPr b="1" lang="en" sz="1200" u="none" cap="none" strike="noStrike">
                          <a:latin typeface="EB Garamond"/>
                          <a:ea typeface="EB Garamond"/>
                          <a:cs typeface="EB Garamond"/>
                          <a:sym typeface="EB Garamond"/>
                        </a:rPr>
                        <a:t>08</a:t>
                      </a:r>
                      <a:r>
                        <a:rPr b="1" lang="en" sz="1200" u="none" cap="none" strike="noStrike">
                          <a:solidFill>
                            <a:srgbClr val="000000"/>
                          </a:solidFill>
                          <a:latin typeface="EB Garamond"/>
                          <a:ea typeface="EB Garamond"/>
                          <a:cs typeface="EB Garamond"/>
                          <a:sym typeface="EB Garamond"/>
                        </a:rPr>
                        <a:t>                 </a:t>
                      </a:r>
                      <a:r>
                        <a:rPr b="1" lang="en" sz="1200" u="none" cap="none" strike="noStrike">
                          <a:solidFill>
                            <a:schemeClr val="accent5"/>
                          </a:solidFill>
                          <a:latin typeface="EB Garamond"/>
                          <a:ea typeface="EB Garamond"/>
                          <a:cs typeface="EB Garamond"/>
                          <a:sym typeface="EB Garamond"/>
                        </a:rPr>
                        <a:t>0.44</a:t>
                      </a:r>
                      <a:endParaRPr b="1" sz="1200" u="none" cap="none" strike="noStrike">
                        <a:solidFill>
                          <a:schemeClr val="accent5"/>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0.</a:t>
                      </a:r>
                      <a:r>
                        <a:rPr b="1" lang="en" sz="1200" u="none" cap="none" strike="noStrike">
                          <a:latin typeface="EB Garamond"/>
                          <a:ea typeface="EB Garamond"/>
                          <a:cs typeface="EB Garamond"/>
                          <a:sym typeface="EB Garamond"/>
                        </a:rPr>
                        <a:t>15</a:t>
                      </a:r>
                      <a:r>
                        <a:rPr b="1" lang="en" sz="1200" u="none" cap="none" strike="noStrike">
                          <a:solidFill>
                            <a:srgbClr val="000000"/>
                          </a:solidFill>
                          <a:latin typeface="EB Garamond"/>
                          <a:ea typeface="EB Garamond"/>
                          <a:cs typeface="EB Garamond"/>
                          <a:sym typeface="EB Garamond"/>
                        </a:rPr>
                        <a:t>                 </a:t>
                      </a:r>
                      <a:r>
                        <a:rPr b="1" lang="en" sz="1200" u="none" cap="none" strike="noStrike">
                          <a:solidFill>
                            <a:schemeClr val="accent5"/>
                          </a:solidFill>
                          <a:latin typeface="EB Garamond"/>
                          <a:ea typeface="EB Garamond"/>
                          <a:cs typeface="EB Garamond"/>
                          <a:sym typeface="EB Garamond"/>
                        </a:rPr>
                        <a:t>0.41</a:t>
                      </a:r>
                      <a:endParaRPr b="1" sz="1200" u="none" cap="none" strike="noStrike">
                        <a:solidFill>
                          <a:schemeClr val="accent5"/>
                        </a:solidFill>
                        <a:latin typeface="EB Garamond"/>
                        <a:ea typeface="EB Garamond"/>
                        <a:cs typeface="EB Garamond"/>
                        <a:sym typeface="EB Garamond"/>
                      </a:endParaRPr>
                    </a:p>
                  </a:txBody>
                  <a:tcPr marT="91425" marB="91425" marR="91425" marL="91425"/>
                </a:tc>
              </a:tr>
              <a:tr h="385575">
                <a:tc>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latin typeface="EB Garamond"/>
                          <a:ea typeface="EB Garamond"/>
                          <a:cs typeface="EB Garamond"/>
                          <a:sym typeface="EB Garamond"/>
                        </a:rPr>
                        <a:t>LOC</a:t>
                      </a:r>
                      <a:endParaRPr b="1" sz="12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0.5</a:t>
                      </a:r>
                      <a:r>
                        <a:rPr b="1" lang="en" sz="1200" u="none" cap="none" strike="noStrike">
                          <a:latin typeface="EB Garamond"/>
                          <a:ea typeface="EB Garamond"/>
                          <a:cs typeface="EB Garamond"/>
                          <a:sym typeface="EB Garamond"/>
                        </a:rPr>
                        <a:t>3</a:t>
                      </a:r>
                      <a:r>
                        <a:rPr b="1" lang="en" sz="1200" u="none" cap="none" strike="noStrike">
                          <a:solidFill>
                            <a:srgbClr val="000000"/>
                          </a:solidFill>
                          <a:latin typeface="EB Garamond"/>
                          <a:ea typeface="EB Garamond"/>
                          <a:cs typeface="EB Garamond"/>
                          <a:sym typeface="EB Garamond"/>
                        </a:rPr>
                        <a:t>                 </a:t>
                      </a:r>
                      <a:r>
                        <a:rPr b="1" lang="en" sz="1200" u="none" cap="none" strike="noStrike">
                          <a:solidFill>
                            <a:schemeClr val="accent5"/>
                          </a:solidFill>
                          <a:latin typeface="EB Garamond"/>
                          <a:ea typeface="EB Garamond"/>
                          <a:cs typeface="EB Garamond"/>
                          <a:sym typeface="EB Garamond"/>
                        </a:rPr>
                        <a:t>0.59</a:t>
                      </a:r>
                      <a:endParaRPr b="1" sz="1200" u="none" cap="none" strike="noStrike">
                        <a:solidFill>
                          <a:schemeClr val="accent5"/>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rgbClr val="000000"/>
                          </a:solidFill>
                          <a:latin typeface="EB Garamond"/>
                          <a:ea typeface="EB Garamond"/>
                          <a:cs typeface="EB Garamond"/>
                          <a:sym typeface="EB Garamond"/>
                        </a:rPr>
                        <a:t>0.</a:t>
                      </a:r>
                      <a:r>
                        <a:rPr b="1" lang="en" sz="1200" u="none" cap="none" strike="noStrike">
                          <a:latin typeface="EB Garamond"/>
                          <a:ea typeface="EB Garamond"/>
                          <a:cs typeface="EB Garamond"/>
                          <a:sym typeface="EB Garamond"/>
                        </a:rPr>
                        <a:t>14</a:t>
                      </a:r>
                      <a:r>
                        <a:rPr b="1" lang="en" sz="1200" u="none" cap="none" strike="noStrike">
                          <a:solidFill>
                            <a:srgbClr val="000000"/>
                          </a:solidFill>
                          <a:latin typeface="EB Garamond"/>
                          <a:ea typeface="EB Garamond"/>
                          <a:cs typeface="EB Garamond"/>
                          <a:sym typeface="EB Garamond"/>
                        </a:rPr>
                        <a:t>                </a:t>
                      </a:r>
                      <a:r>
                        <a:rPr b="1" lang="en" sz="1200" u="none" cap="none" strike="noStrike">
                          <a:solidFill>
                            <a:schemeClr val="accent5"/>
                          </a:solidFill>
                          <a:latin typeface="EB Garamond"/>
                          <a:ea typeface="EB Garamond"/>
                          <a:cs typeface="EB Garamond"/>
                          <a:sym typeface="EB Garamond"/>
                        </a:rPr>
                        <a:t>0.50</a:t>
                      </a:r>
                      <a:endParaRPr b="1" sz="1200" u="none" cap="none" strike="noStrike">
                        <a:solidFill>
                          <a:schemeClr val="accent5"/>
                        </a:solidFill>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1200" u="none" cap="none" strike="noStrike">
                          <a:solidFill>
                            <a:schemeClr val="dk1"/>
                          </a:solidFill>
                          <a:latin typeface="EB Garamond"/>
                          <a:ea typeface="EB Garamond"/>
                          <a:cs typeface="EB Garamond"/>
                          <a:sym typeface="EB Garamond"/>
                        </a:rPr>
                        <a:t>0.23</a:t>
                      </a:r>
                      <a:r>
                        <a:rPr b="1" lang="en" sz="1200" u="none" cap="none" strike="noStrike">
                          <a:solidFill>
                            <a:schemeClr val="accent5"/>
                          </a:solidFill>
                          <a:latin typeface="EB Garamond"/>
                          <a:ea typeface="EB Garamond"/>
                          <a:cs typeface="EB Garamond"/>
                          <a:sym typeface="EB Garamond"/>
                        </a:rPr>
                        <a:t>                 0.54</a:t>
                      </a:r>
                      <a:endParaRPr b="1" sz="1200" u="none" cap="none" strike="noStrike">
                        <a:solidFill>
                          <a:schemeClr val="accent5"/>
                        </a:solidFill>
                        <a:latin typeface="EB Garamond"/>
                        <a:ea typeface="EB Garamond"/>
                        <a:cs typeface="EB Garamond"/>
                        <a:sym typeface="EB Garamond"/>
                      </a:endParaRPr>
                    </a:p>
                  </a:txBody>
                  <a:tcPr marT="91425" marB="91425" marR="91425" marL="91425"/>
                </a:tc>
              </a:tr>
            </a:tbl>
          </a:graphicData>
        </a:graphic>
      </p:graphicFrame>
      <p:sp>
        <p:nvSpPr>
          <p:cNvPr id="620" name="Google Shape;620;p26"/>
          <p:cNvSpPr txBox="1"/>
          <p:nvPr/>
        </p:nvSpPr>
        <p:spPr>
          <a:xfrm>
            <a:off x="1867075" y="2456625"/>
            <a:ext cx="5913300" cy="554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1" lang="en" sz="1200" u="none" cap="none" strike="noStrike">
                <a:solidFill>
                  <a:srgbClr val="000000"/>
                </a:solidFill>
                <a:latin typeface="EB Garamond"/>
                <a:ea typeface="EB Garamond"/>
                <a:cs typeface="EB Garamond"/>
                <a:sym typeface="EB Garamond"/>
              </a:rPr>
              <a:t>Table: Evaluation of SpaCy ‘default’ and ‘calibrated’ with Precision, Recall and F1-score at the named entity level, on 100 instances. In bold is the best scores.</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621" name="Google Shape;621;p26"/>
          <p:cNvSpPr/>
          <p:nvPr/>
        </p:nvSpPr>
        <p:spPr>
          <a:xfrm>
            <a:off x="4752188" y="3084725"/>
            <a:ext cx="3226716" cy="1272888"/>
          </a:xfrm>
          <a:prstGeom prst="cloud">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26"/>
          <p:cNvSpPr txBox="1"/>
          <p:nvPr/>
        </p:nvSpPr>
        <p:spPr>
          <a:xfrm>
            <a:off x="4689375" y="3399725"/>
            <a:ext cx="3352500" cy="5541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EB Garamond"/>
                <a:ea typeface="EB Garamond"/>
                <a:cs typeface="EB Garamond"/>
                <a:sym typeface="EB Garamond"/>
              </a:rPr>
              <a:t>Fine-tuning SPACY achieve </a:t>
            </a:r>
            <a:endParaRPr b="1" i="0" sz="1200" u="none" cap="none" strike="noStrike">
              <a:solidFill>
                <a:srgbClr val="000000"/>
              </a:solidFill>
              <a:latin typeface="EB Garamond"/>
              <a:ea typeface="EB Garamond"/>
              <a:cs typeface="EB Garamond"/>
              <a:sym typeface="EB Garamond"/>
            </a:endParaRPr>
          </a:p>
          <a:p>
            <a:pPr indent="0" lvl="0" marL="45720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EB Garamond"/>
                <a:ea typeface="EB Garamond"/>
                <a:cs typeface="EB Garamond"/>
                <a:sym typeface="EB Garamond"/>
              </a:rPr>
              <a:t>far better F1-score </a:t>
            </a:r>
            <a:endParaRPr b="0" i="0" sz="1200" u="none" cap="none" strike="noStrike">
              <a:solidFill>
                <a:srgbClr val="000000"/>
              </a:solidFill>
              <a:latin typeface="Frank Ruhl Libre Light"/>
              <a:ea typeface="Frank Ruhl Libre Light"/>
              <a:cs typeface="Frank Ruhl Libre Light"/>
              <a:sym typeface="Frank Ruhl Libre Light"/>
            </a:endParaRPr>
          </a:p>
        </p:txBody>
      </p:sp>
      <p:cxnSp>
        <p:nvCxnSpPr>
          <p:cNvPr id="623" name="Google Shape;623;p26"/>
          <p:cNvCxnSpPr/>
          <p:nvPr/>
        </p:nvCxnSpPr>
        <p:spPr>
          <a:xfrm>
            <a:off x="2723475" y="1879775"/>
            <a:ext cx="310800" cy="0"/>
          </a:xfrm>
          <a:prstGeom prst="straightConnector1">
            <a:avLst/>
          </a:prstGeom>
          <a:noFill/>
          <a:ln cap="flat" cmpd="sng" w="9525">
            <a:solidFill>
              <a:schemeClr val="dk1"/>
            </a:solidFill>
            <a:prstDash val="solid"/>
            <a:round/>
            <a:headEnd len="sm" w="sm" type="none"/>
            <a:tailEnd len="med" w="med" type="triangle"/>
          </a:ln>
        </p:spPr>
      </p:cxnSp>
      <p:cxnSp>
        <p:nvCxnSpPr>
          <p:cNvPr id="624" name="Google Shape;624;p26"/>
          <p:cNvCxnSpPr/>
          <p:nvPr/>
        </p:nvCxnSpPr>
        <p:spPr>
          <a:xfrm>
            <a:off x="2723475" y="2276400"/>
            <a:ext cx="310800" cy="0"/>
          </a:xfrm>
          <a:prstGeom prst="straightConnector1">
            <a:avLst/>
          </a:prstGeom>
          <a:noFill/>
          <a:ln cap="flat" cmpd="sng" w="9525">
            <a:solidFill>
              <a:schemeClr val="accent5"/>
            </a:solidFill>
            <a:prstDash val="solid"/>
            <a:round/>
            <a:headEnd len="sm" w="sm" type="none"/>
            <a:tailEnd len="med" w="med" type="triangle"/>
          </a:ln>
        </p:spPr>
      </p:cxnSp>
      <p:cxnSp>
        <p:nvCxnSpPr>
          <p:cNvPr id="625" name="Google Shape;625;p26"/>
          <p:cNvCxnSpPr/>
          <p:nvPr/>
        </p:nvCxnSpPr>
        <p:spPr>
          <a:xfrm>
            <a:off x="4846350" y="1879775"/>
            <a:ext cx="310800" cy="0"/>
          </a:xfrm>
          <a:prstGeom prst="straightConnector1">
            <a:avLst/>
          </a:prstGeom>
          <a:noFill/>
          <a:ln cap="flat" cmpd="sng" w="9525">
            <a:solidFill>
              <a:schemeClr val="accent5"/>
            </a:solidFill>
            <a:prstDash val="solid"/>
            <a:round/>
            <a:headEnd len="sm" w="sm" type="none"/>
            <a:tailEnd len="med" w="med" type="triangle"/>
          </a:ln>
        </p:spPr>
      </p:cxnSp>
      <p:cxnSp>
        <p:nvCxnSpPr>
          <p:cNvPr id="626" name="Google Shape;626;p26"/>
          <p:cNvCxnSpPr/>
          <p:nvPr/>
        </p:nvCxnSpPr>
        <p:spPr>
          <a:xfrm>
            <a:off x="4846350" y="2276400"/>
            <a:ext cx="310800" cy="0"/>
          </a:xfrm>
          <a:prstGeom prst="straightConnector1">
            <a:avLst/>
          </a:prstGeom>
          <a:noFill/>
          <a:ln cap="flat" cmpd="sng" w="9525">
            <a:solidFill>
              <a:schemeClr val="accent5"/>
            </a:solidFill>
            <a:prstDash val="solid"/>
            <a:round/>
            <a:headEnd len="sm" w="sm" type="none"/>
            <a:tailEnd len="med" w="med" type="triangle"/>
          </a:ln>
        </p:spPr>
      </p:cxnSp>
      <p:cxnSp>
        <p:nvCxnSpPr>
          <p:cNvPr id="627" name="Google Shape;627;p26"/>
          <p:cNvCxnSpPr/>
          <p:nvPr/>
        </p:nvCxnSpPr>
        <p:spPr>
          <a:xfrm>
            <a:off x="6932825" y="1879775"/>
            <a:ext cx="310800" cy="0"/>
          </a:xfrm>
          <a:prstGeom prst="straightConnector1">
            <a:avLst/>
          </a:prstGeom>
          <a:noFill/>
          <a:ln cap="flat" cmpd="sng" w="9525">
            <a:solidFill>
              <a:schemeClr val="accent5"/>
            </a:solidFill>
            <a:prstDash val="solid"/>
            <a:round/>
            <a:headEnd len="sm" w="sm" type="none"/>
            <a:tailEnd len="med" w="med" type="triangle"/>
          </a:ln>
        </p:spPr>
      </p:cxnSp>
      <p:cxnSp>
        <p:nvCxnSpPr>
          <p:cNvPr id="628" name="Google Shape;628;p26"/>
          <p:cNvCxnSpPr/>
          <p:nvPr/>
        </p:nvCxnSpPr>
        <p:spPr>
          <a:xfrm>
            <a:off x="6932825" y="2276400"/>
            <a:ext cx="310800" cy="0"/>
          </a:xfrm>
          <a:prstGeom prst="straightConnector1">
            <a:avLst/>
          </a:prstGeom>
          <a:noFill/>
          <a:ln cap="flat" cmpd="sng" w="9525">
            <a:solidFill>
              <a:schemeClr val="accent5"/>
            </a:solidFill>
            <a:prstDash val="solid"/>
            <a:round/>
            <a:headEnd len="sm" w="sm" type="none"/>
            <a:tailEnd len="med" w="med" type="triangle"/>
          </a:ln>
        </p:spPr>
      </p:cxnSp>
      <p:pic>
        <p:nvPicPr>
          <p:cNvPr id="629" name="Google Shape;629;p26"/>
          <p:cNvPicPr preferRelativeResize="0"/>
          <p:nvPr/>
        </p:nvPicPr>
        <p:blipFill rotWithShape="1">
          <a:blip r:embed="rId3">
            <a:alphaModFix/>
          </a:blip>
          <a:srcRect b="0" l="0" r="0" t="0"/>
          <a:stretch/>
        </p:blipFill>
        <p:spPr>
          <a:xfrm>
            <a:off x="1198175" y="3113528"/>
            <a:ext cx="3195600" cy="1215300"/>
          </a:xfrm>
          <a:prstGeom prst="roundRect">
            <a:avLst>
              <a:gd fmla="val 16667" name="adj"/>
            </a:avLst>
          </a:prstGeom>
          <a:noFill/>
          <a:ln cap="flat" cmpd="sng" w="19050">
            <a:solidFill>
              <a:srgbClr val="000000"/>
            </a:solidFill>
            <a:prstDash val="solid"/>
            <a:round/>
            <a:headEnd len="sm" w="sm" type="none"/>
            <a:tailEnd len="sm" w="sm" type="none"/>
          </a:ln>
          <a:effectLst>
            <a:outerShdw blurRad="57150" rotWithShape="0" algn="bl" dir="5400000" dist="19050">
              <a:srgbClr val="000000">
                <a:alpha val="49019"/>
              </a:srgbClr>
            </a:outerShdw>
          </a:effectLst>
        </p:spPr>
      </p:pic>
      <p:sp>
        <p:nvSpPr>
          <p:cNvPr id="630" name="Google Shape;630;p26"/>
          <p:cNvSpPr/>
          <p:nvPr/>
        </p:nvSpPr>
        <p:spPr>
          <a:xfrm>
            <a:off x="6040925" y="914325"/>
            <a:ext cx="2001000" cy="1542300"/>
          </a:xfrm>
          <a:prstGeom prst="rect">
            <a:avLst/>
          </a:prstGeom>
          <a:noFill/>
          <a:ln cap="flat" cmpd="sng" w="38100">
            <a:solidFill>
              <a:schemeClr val="accent5"/>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2"/>
                                        </p:tgtEl>
                                        <p:attrNameLst>
                                          <p:attrName>style.visibility</p:attrName>
                                        </p:attrNameLst>
                                      </p:cBhvr>
                                      <p:to>
                                        <p:strVal val="visible"/>
                                      </p:to>
                                    </p:set>
                                    <p:animEffect filter="fade" transition="in">
                                      <p:cBhvr>
                                        <p:cTn dur="1000"/>
                                        <p:tgtEl>
                                          <p:spTgt spid="622"/>
                                        </p:tgtEl>
                                      </p:cBhvr>
                                    </p:animEffect>
                                  </p:childTnLst>
                                </p:cTn>
                              </p:par>
                              <p:par>
                                <p:cTn fill="hold" nodeType="withEffect" presetClass="entr" presetID="10" presetSubtype="0">
                                  <p:stCondLst>
                                    <p:cond delay="0"/>
                                  </p:stCondLst>
                                  <p:childTnLst>
                                    <p:set>
                                      <p:cBhvr>
                                        <p:cTn dur="1" fill="hold">
                                          <p:stCondLst>
                                            <p:cond delay="0"/>
                                          </p:stCondLst>
                                        </p:cTn>
                                        <p:tgtEl>
                                          <p:spTgt spid="621"/>
                                        </p:tgtEl>
                                        <p:attrNameLst>
                                          <p:attrName>style.visibility</p:attrName>
                                        </p:attrNameLst>
                                      </p:cBhvr>
                                      <p:to>
                                        <p:strVal val="visible"/>
                                      </p:to>
                                    </p:set>
                                    <p:animEffect filter="fade" transition="in">
                                      <p:cBhvr>
                                        <p:cTn dur="1000"/>
                                        <p:tgtEl>
                                          <p:spTgt spid="621"/>
                                        </p:tgtEl>
                                      </p:cBhvr>
                                    </p:animEffect>
                                  </p:childTnLst>
                                </p:cTn>
                              </p:par>
                              <p:par>
                                <p:cTn fill="hold" nodeType="withEffect" presetClass="entr" presetID="10" presetSubtype="0">
                                  <p:stCondLst>
                                    <p:cond delay="0"/>
                                  </p:stCondLst>
                                  <p:childTnLst>
                                    <p:set>
                                      <p:cBhvr>
                                        <p:cTn dur="1" fill="hold">
                                          <p:stCondLst>
                                            <p:cond delay="0"/>
                                          </p:stCondLst>
                                        </p:cTn>
                                        <p:tgtEl>
                                          <p:spTgt spid="630"/>
                                        </p:tgtEl>
                                        <p:attrNameLst>
                                          <p:attrName>style.visibility</p:attrName>
                                        </p:attrNameLst>
                                      </p:cBhvr>
                                      <p:to>
                                        <p:strVal val="visible"/>
                                      </p:to>
                                    </p:set>
                                    <p:animEffect filter="fade" transition="in">
                                      <p:cBhvr>
                                        <p:cTn dur="1000"/>
                                        <p:tgtEl>
                                          <p:spTgt spid="6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9"/>
                                        </p:tgtEl>
                                        <p:attrNameLst>
                                          <p:attrName>style.visibility</p:attrName>
                                        </p:attrNameLst>
                                      </p:cBhvr>
                                      <p:to>
                                        <p:strVal val="visible"/>
                                      </p:to>
                                    </p:set>
                                    <p:animEffect filter="fade" transition="in">
                                      <p:cBhvr>
                                        <p:cTn dur="1000"/>
                                        <p:tgtEl>
                                          <p:spTgt spid="6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634" name="Shape 634"/>
        <p:cNvGrpSpPr/>
        <p:nvPr/>
      </p:nvGrpSpPr>
      <p:grpSpPr>
        <a:xfrm>
          <a:off x="0" y="0"/>
          <a:ext cx="0" cy="0"/>
          <a:chOff x="0" y="0"/>
          <a:chExt cx="0" cy="0"/>
        </a:xfrm>
      </p:grpSpPr>
      <p:sp>
        <p:nvSpPr>
          <p:cNvPr id="635" name="Google Shape;635;p27"/>
          <p:cNvSpPr txBox="1"/>
          <p:nvPr>
            <p:ph type="title"/>
          </p:nvPr>
        </p:nvSpPr>
        <p:spPr>
          <a:xfrm>
            <a:off x="1041075" y="643725"/>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1600"/>
              <a:buNone/>
            </a:pPr>
            <a:r>
              <a:t/>
            </a:r>
            <a:endParaRPr/>
          </a:p>
        </p:txBody>
      </p:sp>
      <p:sp>
        <p:nvSpPr>
          <p:cNvPr id="636" name="Google Shape;636;p27"/>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pic>
        <p:nvPicPr>
          <p:cNvPr id="637" name="Google Shape;637;p27"/>
          <p:cNvPicPr preferRelativeResize="0"/>
          <p:nvPr/>
        </p:nvPicPr>
        <p:blipFill rotWithShape="1">
          <a:blip r:embed="rId3">
            <a:alphaModFix/>
          </a:blip>
          <a:srcRect b="0" l="0" r="0" t="0"/>
          <a:stretch/>
        </p:blipFill>
        <p:spPr>
          <a:xfrm>
            <a:off x="2121225" y="1436800"/>
            <a:ext cx="5079700" cy="2075500"/>
          </a:xfrm>
          <a:prstGeom prst="rect">
            <a:avLst/>
          </a:prstGeom>
          <a:noFill/>
          <a:ln>
            <a:noFill/>
          </a:ln>
        </p:spPr>
      </p:pic>
      <p:sp>
        <p:nvSpPr>
          <p:cNvPr id="638" name="Google Shape;638;p27"/>
          <p:cNvSpPr txBox="1"/>
          <p:nvPr>
            <p:ph type="title"/>
          </p:nvPr>
        </p:nvSpPr>
        <p:spPr>
          <a:xfrm>
            <a:off x="1167075" y="6200"/>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1600"/>
              <a:buNone/>
            </a:pPr>
            <a:r>
              <a:rPr b="1" lang="en" sz="1900">
                <a:solidFill>
                  <a:schemeClr val="lt1"/>
                </a:solidFill>
                <a:latin typeface="EB Garamond"/>
                <a:ea typeface="EB Garamond"/>
                <a:cs typeface="EB Garamond"/>
                <a:sym typeface="EB Garamond"/>
              </a:rPr>
              <a:t>SPACY</a:t>
            </a:r>
            <a:endParaRPr b="1" sz="1900">
              <a:solidFill>
                <a:schemeClr val="lt1"/>
              </a:solidFill>
              <a:latin typeface="EB Garamond"/>
              <a:ea typeface="EB Garamond"/>
              <a:cs typeface="EB Garamond"/>
              <a:sym typeface="EB Garamon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pic>
        <p:nvPicPr>
          <p:cNvPr id="643" name="Google Shape;643;p28"/>
          <p:cNvPicPr preferRelativeResize="0"/>
          <p:nvPr/>
        </p:nvPicPr>
        <p:blipFill rotWithShape="1">
          <a:blip r:embed="rId3">
            <a:alphaModFix/>
          </a:blip>
          <a:srcRect b="0" l="0" r="0" t="0"/>
          <a:stretch/>
        </p:blipFill>
        <p:spPr>
          <a:xfrm>
            <a:off x="4878500" y="1756800"/>
            <a:ext cx="1815343" cy="950700"/>
          </a:xfrm>
          <a:prstGeom prst="rect">
            <a:avLst/>
          </a:prstGeom>
          <a:noFill/>
          <a:ln>
            <a:noFill/>
          </a:ln>
        </p:spPr>
      </p:pic>
      <p:pic>
        <p:nvPicPr>
          <p:cNvPr id="644" name="Google Shape;644;p28"/>
          <p:cNvPicPr preferRelativeResize="0"/>
          <p:nvPr/>
        </p:nvPicPr>
        <p:blipFill rotWithShape="1">
          <a:blip r:embed="rId4">
            <a:alphaModFix/>
          </a:blip>
          <a:srcRect b="0" l="53933" r="0" t="0"/>
          <a:stretch/>
        </p:blipFill>
        <p:spPr>
          <a:xfrm>
            <a:off x="4858200" y="130850"/>
            <a:ext cx="971201" cy="727749"/>
          </a:xfrm>
          <a:prstGeom prst="rect">
            <a:avLst/>
          </a:prstGeom>
          <a:noFill/>
          <a:ln>
            <a:noFill/>
          </a:ln>
        </p:spPr>
      </p:pic>
      <p:pic>
        <p:nvPicPr>
          <p:cNvPr id="645" name="Google Shape;645;p28"/>
          <p:cNvPicPr preferRelativeResize="0"/>
          <p:nvPr/>
        </p:nvPicPr>
        <p:blipFill rotWithShape="1">
          <a:blip r:embed="rId5">
            <a:alphaModFix/>
          </a:blip>
          <a:srcRect b="0" l="0" r="0" t="0"/>
          <a:stretch/>
        </p:blipFill>
        <p:spPr>
          <a:xfrm>
            <a:off x="5829401" y="22675"/>
            <a:ext cx="894925" cy="1236694"/>
          </a:xfrm>
          <a:prstGeom prst="rect">
            <a:avLst/>
          </a:prstGeom>
          <a:noFill/>
          <a:ln>
            <a:noFill/>
          </a:ln>
        </p:spPr>
      </p:pic>
      <p:sp>
        <p:nvSpPr>
          <p:cNvPr id="646" name="Google Shape;646;p28"/>
          <p:cNvSpPr/>
          <p:nvPr/>
        </p:nvSpPr>
        <p:spPr>
          <a:xfrm>
            <a:off x="17750" y="25"/>
            <a:ext cx="4536000" cy="2826900"/>
          </a:xfrm>
          <a:prstGeom prst="roundRect">
            <a:avLst>
              <a:gd fmla="val 16667" name="adj"/>
            </a:avLst>
          </a:prstGeom>
          <a:noFill/>
          <a:ln cap="flat" cmpd="sng" w="19050">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47" name="Google Shape;647;p28"/>
          <p:cNvPicPr preferRelativeResize="0"/>
          <p:nvPr/>
        </p:nvPicPr>
        <p:blipFill rotWithShape="1">
          <a:blip r:embed="rId6">
            <a:alphaModFix/>
          </a:blip>
          <a:srcRect b="0" l="85727" r="1724" t="83391"/>
          <a:stretch/>
        </p:blipFill>
        <p:spPr>
          <a:xfrm>
            <a:off x="438848" y="1971395"/>
            <a:ext cx="700628" cy="515717"/>
          </a:xfrm>
          <a:prstGeom prst="rect">
            <a:avLst/>
          </a:prstGeom>
          <a:noFill/>
          <a:ln>
            <a:noFill/>
          </a:ln>
        </p:spPr>
      </p:pic>
      <p:pic>
        <p:nvPicPr>
          <p:cNvPr id="648" name="Google Shape;648;p28"/>
          <p:cNvPicPr preferRelativeResize="0"/>
          <p:nvPr/>
        </p:nvPicPr>
        <p:blipFill rotWithShape="1">
          <a:blip r:embed="rId6">
            <a:alphaModFix/>
          </a:blip>
          <a:srcRect b="0" l="73684" r="14306" t="83391"/>
          <a:stretch/>
        </p:blipFill>
        <p:spPr>
          <a:xfrm>
            <a:off x="718968" y="1066547"/>
            <a:ext cx="670485" cy="515717"/>
          </a:xfrm>
          <a:prstGeom prst="rect">
            <a:avLst/>
          </a:prstGeom>
          <a:noFill/>
          <a:ln>
            <a:noFill/>
          </a:ln>
        </p:spPr>
      </p:pic>
      <p:pic>
        <p:nvPicPr>
          <p:cNvPr id="649" name="Google Shape;649;p28"/>
          <p:cNvPicPr preferRelativeResize="0"/>
          <p:nvPr/>
        </p:nvPicPr>
        <p:blipFill rotWithShape="1">
          <a:blip r:embed="rId6">
            <a:alphaModFix/>
          </a:blip>
          <a:srcRect b="0" l="61723" r="26268" t="83391"/>
          <a:stretch/>
        </p:blipFill>
        <p:spPr>
          <a:xfrm>
            <a:off x="1053721" y="1218444"/>
            <a:ext cx="670485" cy="515717"/>
          </a:xfrm>
          <a:prstGeom prst="rect">
            <a:avLst/>
          </a:prstGeom>
          <a:noFill/>
          <a:ln>
            <a:noFill/>
          </a:ln>
        </p:spPr>
      </p:pic>
      <p:pic>
        <p:nvPicPr>
          <p:cNvPr id="650" name="Google Shape;650;p28"/>
          <p:cNvPicPr preferRelativeResize="0"/>
          <p:nvPr/>
        </p:nvPicPr>
        <p:blipFill rotWithShape="1">
          <a:blip r:embed="rId6">
            <a:alphaModFix/>
          </a:blip>
          <a:srcRect b="0" l="49598" r="38393" t="83391"/>
          <a:stretch/>
        </p:blipFill>
        <p:spPr>
          <a:xfrm>
            <a:off x="691035" y="2187949"/>
            <a:ext cx="726360" cy="597838"/>
          </a:xfrm>
          <a:prstGeom prst="rect">
            <a:avLst/>
          </a:prstGeom>
          <a:noFill/>
          <a:ln>
            <a:noFill/>
          </a:ln>
        </p:spPr>
      </p:pic>
      <p:pic>
        <p:nvPicPr>
          <p:cNvPr id="651" name="Google Shape;651;p28"/>
          <p:cNvPicPr preferRelativeResize="0"/>
          <p:nvPr/>
        </p:nvPicPr>
        <p:blipFill rotWithShape="1">
          <a:blip r:embed="rId6">
            <a:alphaModFix/>
          </a:blip>
          <a:srcRect b="0" l="37398" r="50594" t="83391"/>
          <a:stretch/>
        </p:blipFill>
        <p:spPr>
          <a:xfrm>
            <a:off x="438861" y="891774"/>
            <a:ext cx="670485" cy="515717"/>
          </a:xfrm>
          <a:prstGeom prst="rect">
            <a:avLst/>
          </a:prstGeom>
          <a:noFill/>
          <a:ln>
            <a:noFill/>
          </a:ln>
        </p:spPr>
      </p:pic>
      <p:pic>
        <p:nvPicPr>
          <p:cNvPr id="652" name="Google Shape;652;p28"/>
          <p:cNvPicPr preferRelativeResize="0"/>
          <p:nvPr/>
        </p:nvPicPr>
        <p:blipFill rotWithShape="1">
          <a:blip r:embed="rId6">
            <a:alphaModFix/>
          </a:blip>
          <a:srcRect b="0" l="25516" r="62476" t="83391"/>
          <a:stretch/>
        </p:blipFill>
        <p:spPr>
          <a:xfrm>
            <a:off x="768191" y="234530"/>
            <a:ext cx="670485" cy="515717"/>
          </a:xfrm>
          <a:prstGeom prst="rect">
            <a:avLst/>
          </a:prstGeom>
          <a:noFill/>
          <a:ln>
            <a:noFill/>
          </a:ln>
        </p:spPr>
      </p:pic>
      <p:pic>
        <p:nvPicPr>
          <p:cNvPr id="653" name="Google Shape;653;p28"/>
          <p:cNvPicPr preferRelativeResize="0"/>
          <p:nvPr/>
        </p:nvPicPr>
        <p:blipFill rotWithShape="1">
          <a:blip r:embed="rId6">
            <a:alphaModFix/>
          </a:blip>
          <a:srcRect b="0" l="13473" r="74517" t="83391"/>
          <a:stretch/>
        </p:blipFill>
        <p:spPr>
          <a:xfrm>
            <a:off x="1024379" y="307369"/>
            <a:ext cx="670485" cy="515717"/>
          </a:xfrm>
          <a:prstGeom prst="rect">
            <a:avLst/>
          </a:prstGeom>
          <a:noFill/>
          <a:ln>
            <a:noFill/>
          </a:ln>
        </p:spPr>
      </p:pic>
      <p:pic>
        <p:nvPicPr>
          <p:cNvPr id="654" name="Google Shape;654;p28"/>
          <p:cNvPicPr preferRelativeResize="0"/>
          <p:nvPr/>
        </p:nvPicPr>
        <p:blipFill rotWithShape="1">
          <a:blip r:embed="rId6">
            <a:alphaModFix/>
          </a:blip>
          <a:srcRect b="0" l="1336" r="86655" t="83391"/>
          <a:stretch/>
        </p:blipFill>
        <p:spPr>
          <a:xfrm>
            <a:off x="453931" y="88722"/>
            <a:ext cx="670485" cy="515717"/>
          </a:xfrm>
          <a:prstGeom prst="rect">
            <a:avLst/>
          </a:prstGeom>
          <a:noFill/>
          <a:ln>
            <a:noFill/>
          </a:ln>
        </p:spPr>
      </p:pic>
      <p:pic>
        <p:nvPicPr>
          <p:cNvPr id="655" name="Google Shape;655;p28"/>
          <p:cNvPicPr preferRelativeResize="0"/>
          <p:nvPr/>
        </p:nvPicPr>
        <p:blipFill rotWithShape="1">
          <a:blip r:embed="rId6">
            <a:alphaModFix/>
          </a:blip>
          <a:srcRect b="0" l="25516" r="62476" t="83391"/>
          <a:stretch/>
        </p:blipFill>
        <p:spPr>
          <a:xfrm>
            <a:off x="1024378" y="1978632"/>
            <a:ext cx="670485" cy="515717"/>
          </a:xfrm>
          <a:prstGeom prst="rect">
            <a:avLst/>
          </a:prstGeom>
          <a:noFill/>
          <a:ln>
            <a:noFill/>
          </a:ln>
        </p:spPr>
      </p:pic>
      <p:sp>
        <p:nvSpPr>
          <p:cNvPr id="656" name="Google Shape;656;p28"/>
          <p:cNvSpPr txBox="1"/>
          <p:nvPr/>
        </p:nvSpPr>
        <p:spPr>
          <a:xfrm>
            <a:off x="1097200" y="-10825"/>
            <a:ext cx="7608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E9E9E"/>
                </a:solidFill>
                <a:latin typeface="Arial"/>
                <a:ea typeface="Arial"/>
                <a:cs typeface="Arial"/>
                <a:sym typeface="Arial"/>
              </a:rPr>
              <a:t>100 Train </a:t>
            </a:r>
            <a:endParaRPr b="0" i="0" sz="1000" u="none" cap="none" strike="noStrike">
              <a:solidFill>
                <a:srgbClr val="9E9E9E"/>
              </a:solidFill>
              <a:latin typeface="Arial"/>
              <a:ea typeface="Arial"/>
              <a:cs typeface="Arial"/>
              <a:sym typeface="Arial"/>
            </a:endParaRPr>
          </a:p>
        </p:txBody>
      </p:sp>
      <p:sp>
        <p:nvSpPr>
          <p:cNvPr id="657" name="Google Shape;657;p28"/>
          <p:cNvSpPr txBox="1"/>
          <p:nvPr/>
        </p:nvSpPr>
        <p:spPr>
          <a:xfrm>
            <a:off x="1097200" y="828218"/>
            <a:ext cx="7608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E9E9E"/>
                </a:solidFill>
                <a:latin typeface="Arial"/>
                <a:ea typeface="Arial"/>
                <a:cs typeface="Arial"/>
                <a:sym typeface="Arial"/>
              </a:rPr>
              <a:t>100 Test</a:t>
            </a:r>
            <a:r>
              <a:rPr b="0" i="0" lang="en" sz="1000" u="none" cap="none" strike="noStrike">
                <a:solidFill>
                  <a:srgbClr val="000000"/>
                </a:solidFill>
                <a:latin typeface="Arial"/>
                <a:ea typeface="Arial"/>
                <a:cs typeface="Arial"/>
                <a:sym typeface="Arial"/>
              </a:rPr>
              <a:t> </a:t>
            </a:r>
            <a:endParaRPr b="0" i="0" sz="1000" u="none" cap="none" strike="noStrike">
              <a:solidFill>
                <a:srgbClr val="000000"/>
              </a:solidFill>
              <a:latin typeface="Arial"/>
              <a:ea typeface="Arial"/>
              <a:cs typeface="Arial"/>
              <a:sym typeface="Arial"/>
            </a:endParaRPr>
          </a:p>
        </p:txBody>
      </p:sp>
      <p:sp>
        <p:nvSpPr>
          <p:cNvPr id="658" name="Google Shape;658;p28"/>
          <p:cNvSpPr txBox="1"/>
          <p:nvPr/>
        </p:nvSpPr>
        <p:spPr>
          <a:xfrm rot="-5400000">
            <a:off x="-688925" y="788400"/>
            <a:ext cx="1842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rgbClr val="073763"/>
                </a:solidFill>
                <a:latin typeface="Arial"/>
                <a:ea typeface="Arial"/>
                <a:cs typeface="Arial"/>
                <a:sym typeface="Arial"/>
              </a:rPr>
              <a:t>200 Annotated Inscriptions</a:t>
            </a:r>
            <a:endParaRPr b="0" i="0" sz="1000" u="none" cap="none" strike="noStrike">
              <a:solidFill>
                <a:srgbClr val="000000"/>
              </a:solidFill>
              <a:latin typeface="Arial"/>
              <a:ea typeface="Arial"/>
              <a:cs typeface="Arial"/>
              <a:sym typeface="Arial"/>
            </a:endParaRPr>
          </a:p>
        </p:txBody>
      </p:sp>
      <p:sp>
        <p:nvSpPr>
          <p:cNvPr id="659" name="Google Shape;659;p28"/>
          <p:cNvSpPr txBox="1"/>
          <p:nvPr/>
        </p:nvSpPr>
        <p:spPr>
          <a:xfrm rot="-5400000">
            <a:off x="-243275" y="1990188"/>
            <a:ext cx="9507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rgbClr val="073763"/>
                </a:solidFill>
                <a:latin typeface="Arial"/>
                <a:ea typeface="Arial"/>
                <a:cs typeface="Arial"/>
                <a:sym typeface="Arial"/>
              </a:rPr>
              <a:t>Over 20,408</a:t>
            </a:r>
            <a:endParaRPr b="1" i="0" sz="1000" u="none" cap="none" strike="noStrike">
              <a:solidFill>
                <a:srgbClr val="07376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rgbClr val="073763"/>
                </a:solidFill>
                <a:latin typeface="Arial"/>
                <a:ea typeface="Arial"/>
                <a:cs typeface="Arial"/>
                <a:sym typeface="Arial"/>
              </a:rPr>
              <a:t> Unlabeled </a:t>
            </a:r>
            <a:r>
              <a:rPr b="0" i="0" lang="en" sz="1000" u="none" cap="none" strike="noStrike">
                <a:solidFill>
                  <a:srgbClr val="073763"/>
                </a:solidFill>
                <a:latin typeface="Arial"/>
                <a:ea typeface="Arial"/>
                <a:cs typeface="Arial"/>
                <a:sym typeface="Arial"/>
              </a:rPr>
              <a:t> </a:t>
            </a:r>
            <a:endParaRPr b="0" i="0" sz="1000" u="none" cap="none" strike="noStrike">
              <a:solidFill>
                <a:srgbClr val="073763"/>
              </a:solidFill>
              <a:latin typeface="Arial"/>
              <a:ea typeface="Arial"/>
              <a:cs typeface="Arial"/>
              <a:sym typeface="Arial"/>
            </a:endParaRPr>
          </a:p>
        </p:txBody>
      </p:sp>
      <p:cxnSp>
        <p:nvCxnSpPr>
          <p:cNvPr id="660" name="Google Shape;660;p28"/>
          <p:cNvCxnSpPr/>
          <p:nvPr/>
        </p:nvCxnSpPr>
        <p:spPr>
          <a:xfrm>
            <a:off x="10961" y="1856018"/>
            <a:ext cx="4549800" cy="900"/>
          </a:xfrm>
          <a:prstGeom prst="straightConnector1">
            <a:avLst/>
          </a:prstGeom>
          <a:noFill/>
          <a:ln cap="flat" cmpd="sng" w="19050">
            <a:solidFill>
              <a:srgbClr val="073763"/>
            </a:solidFill>
            <a:prstDash val="dash"/>
            <a:round/>
            <a:headEnd len="sm" w="sm" type="none"/>
            <a:tailEnd len="sm" w="sm" type="none"/>
          </a:ln>
        </p:spPr>
      </p:cxnSp>
      <p:sp>
        <p:nvSpPr>
          <p:cNvPr id="661" name="Google Shape;661;p28"/>
          <p:cNvSpPr txBox="1"/>
          <p:nvPr/>
        </p:nvSpPr>
        <p:spPr>
          <a:xfrm>
            <a:off x="2845028" y="604439"/>
            <a:ext cx="384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pic>
        <p:nvPicPr>
          <p:cNvPr id="662" name="Google Shape;662;p28"/>
          <p:cNvPicPr preferRelativeResize="0"/>
          <p:nvPr/>
        </p:nvPicPr>
        <p:blipFill rotWithShape="1">
          <a:blip r:embed="rId7">
            <a:alphaModFix/>
          </a:blip>
          <a:srcRect b="50614" l="0" r="0" t="0"/>
          <a:stretch/>
        </p:blipFill>
        <p:spPr>
          <a:xfrm>
            <a:off x="1805440" y="110323"/>
            <a:ext cx="2527746" cy="666343"/>
          </a:xfrm>
          <a:prstGeom prst="rect">
            <a:avLst/>
          </a:prstGeom>
          <a:noFill/>
          <a:ln>
            <a:noFill/>
          </a:ln>
        </p:spPr>
      </p:pic>
      <p:pic>
        <p:nvPicPr>
          <p:cNvPr id="663" name="Google Shape;663;p28"/>
          <p:cNvPicPr preferRelativeResize="0"/>
          <p:nvPr/>
        </p:nvPicPr>
        <p:blipFill rotWithShape="1">
          <a:blip r:embed="rId7">
            <a:alphaModFix/>
          </a:blip>
          <a:srcRect b="0" l="0" r="0" t="50612"/>
          <a:stretch/>
        </p:blipFill>
        <p:spPr>
          <a:xfrm>
            <a:off x="1805440" y="983159"/>
            <a:ext cx="2527753" cy="666344"/>
          </a:xfrm>
          <a:prstGeom prst="rect">
            <a:avLst/>
          </a:prstGeom>
          <a:noFill/>
          <a:ln>
            <a:noFill/>
          </a:ln>
        </p:spPr>
      </p:pic>
      <p:pic>
        <p:nvPicPr>
          <p:cNvPr id="664" name="Google Shape;664;p28"/>
          <p:cNvPicPr preferRelativeResize="0"/>
          <p:nvPr/>
        </p:nvPicPr>
        <p:blipFill rotWithShape="1">
          <a:blip r:embed="rId8">
            <a:alphaModFix/>
          </a:blip>
          <a:srcRect b="0" l="0" r="0" t="0"/>
          <a:stretch/>
        </p:blipFill>
        <p:spPr>
          <a:xfrm>
            <a:off x="2024808" y="1930895"/>
            <a:ext cx="1893732" cy="727764"/>
          </a:xfrm>
          <a:prstGeom prst="rect">
            <a:avLst/>
          </a:prstGeom>
          <a:noFill/>
          <a:ln>
            <a:noFill/>
          </a:ln>
        </p:spPr>
      </p:pic>
      <p:sp>
        <p:nvSpPr>
          <p:cNvPr id="665" name="Google Shape;665;p28"/>
          <p:cNvSpPr txBox="1"/>
          <p:nvPr/>
        </p:nvSpPr>
        <p:spPr>
          <a:xfrm>
            <a:off x="2845028" y="1474991"/>
            <a:ext cx="384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666" name="Google Shape;666;p28"/>
          <p:cNvSpPr txBox="1"/>
          <p:nvPr/>
        </p:nvSpPr>
        <p:spPr>
          <a:xfrm>
            <a:off x="2828975" y="2471925"/>
            <a:ext cx="416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667" name="Google Shape;667;p28"/>
          <p:cNvSpPr/>
          <p:nvPr/>
        </p:nvSpPr>
        <p:spPr>
          <a:xfrm>
            <a:off x="4859025" y="25"/>
            <a:ext cx="2035500" cy="2804400"/>
          </a:xfrm>
          <a:prstGeom prst="roundRect">
            <a:avLst>
              <a:gd fmla="val 16667" name="adj"/>
            </a:avLst>
          </a:prstGeom>
          <a:noFill/>
          <a:ln cap="flat" cmpd="sng" w="19050">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28"/>
          <p:cNvSpPr/>
          <p:nvPr/>
        </p:nvSpPr>
        <p:spPr>
          <a:xfrm rot="5400000">
            <a:off x="3897100" y="2674750"/>
            <a:ext cx="448500" cy="338700"/>
          </a:xfrm>
          <a:prstGeom prst="rightArrow">
            <a:avLst>
              <a:gd fmla="val 50000" name="adj1"/>
              <a:gd fmla="val 50000" name="adj2"/>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28"/>
          <p:cNvSpPr/>
          <p:nvPr/>
        </p:nvSpPr>
        <p:spPr>
          <a:xfrm>
            <a:off x="4469628" y="1604935"/>
            <a:ext cx="384600" cy="292200"/>
          </a:xfrm>
          <a:prstGeom prst="rightArrow">
            <a:avLst>
              <a:gd fmla="val 50000" name="adj1"/>
              <a:gd fmla="val 50000" name="adj2"/>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28"/>
          <p:cNvSpPr/>
          <p:nvPr/>
        </p:nvSpPr>
        <p:spPr>
          <a:xfrm>
            <a:off x="17750" y="3065500"/>
            <a:ext cx="8870700" cy="2078100"/>
          </a:xfrm>
          <a:prstGeom prst="roundRect">
            <a:avLst>
              <a:gd fmla="val 16667" name="adj"/>
            </a:avLst>
          </a:prstGeom>
          <a:noFill/>
          <a:ln cap="flat" cmpd="sng" w="19050">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28"/>
          <p:cNvSpPr/>
          <p:nvPr/>
        </p:nvSpPr>
        <p:spPr>
          <a:xfrm>
            <a:off x="7166875" y="26"/>
            <a:ext cx="1721400" cy="2826900"/>
          </a:xfrm>
          <a:prstGeom prst="roundRect">
            <a:avLst>
              <a:gd fmla="val 16667" name="adj"/>
            </a:avLst>
          </a:prstGeom>
          <a:noFill/>
          <a:ln cap="flat" cmpd="sng" w="19050">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28"/>
          <p:cNvSpPr/>
          <p:nvPr/>
        </p:nvSpPr>
        <p:spPr>
          <a:xfrm>
            <a:off x="6766283" y="2315448"/>
            <a:ext cx="384600" cy="292200"/>
          </a:xfrm>
          <a:prstGeom prst="rightArrow">
            <a:avLst>
              <a:gd fmla="val 50000" name="adj1"/>
              <a:gd fmla="val 50000" name="adj2"/>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28"/>
          <p:cNvSpPr/>
          <p:nvPr/>
        </p:nvSpPr>
        <p:spPr>
          <a:xfrm rot="5400000">
            <a:off x="8374650" y="2674750"/>
            <a:ext cx="448500" cy="338700"/>
          </a:xfrm>
          <a:prstGeom prst="rightArrow">
            <a:avLst>
              <a:gd fmla="val 50000" name="adj1"/>
              <a:gd fmla="val 50000" name="adj2"/>
            </a:avLst>
          </a:prstGeom>
          <a:solidFill>
            <a:srgbClr val="0737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74" name="Google Shape;674;p28"/>
          <p:cNvPicPr preferRelativeResize="0"/>
          <p:nvPr/>
        </p:nvPicPr>
        <p:blipFill rotWithShape="1">
          <a:blip r:embed="rId9">
            <a:alphaModFix/>
          </a:blip>
          <a:srcRect b="31024" l="0" r="0" t="0"/>
          <a:stretch/>
        </p:blipFill>
        <p:spPr>
          <a:xfrm>
            <a:off x="212626" y="3116792"/>
            <a:ext cx="2745447" cy="1952593"/>
          </a:xfrm>
          <a:prstGeom prst="rect">
            <a:avLst/>
          </a:prstGeom>
          <a:noFill/>
          <a:ln>
            <a:noFill/>
          </a:ln>
        </p:spPr>
      </p:pic>
      <p:pic>
        <p:nvPicPr>
          <p:cNvPr id="675" name="Google Shape;675;p28"/>
          <p:cNvPicPr preferRelativeResize="0"/>
          <p:nvPr/>
        </p:nvPicPr>
        <p:blipFill rotWithShape="1">
          <a:blip r:embed="rId10">
            <a:alphaModFix/>
          </a:blip>
          <a:srcRect b="0" l="0" r="0" t="0"/>
          <a:stretch/>
        </p:blipFill>
        <p:spPr>
          <a:xfrm>
            <a:off x="2958069" y="3116792"/>
            <a:ext cx="2320404" cy="1952594"/>
          </a:xfrm>
          <a:prstGeom prst="rect">
            <a:avLst/>
          </a:prstGeom>
          <a:noFill/>
          <a:ln>
            <a:noFill/>
          </a:ln>
        </p:spPr>
      </p:pic>
      <p:pic>
        <p:nvPicPr>
          <p:cNvPr id="676" name="Google Shape;676;p28"/>
          <p:cNvPicPr preferRelativeResize="0"/>
          <p:nvPr/>
        </p:nvPicPr>
        <p:blipFill rotWithShape="1">
          <a:blip r:embed="rId11">
            <a:alphaModFix/>
          </a:blip>
          <a:srcRect b="5515" l="0" r="0" t="0"/>
          <a:stretch/>
        </p:blipFill>
        <p:spPr>
          <a:xfrm>
            <a:off x="5335887" y="3099192"/>
            <a:ext cx="3269508" cy="1987774"/>
          </a:xfrm>
          <a:prstGeom prst="rect">
            <a:avLst/>
          </a:prstGeom>
          <a:noFill/>
          <a:ln>
            <a:noFill/>
          </a:ln>
        </p:spPr>
      </p:pic>
      <p:pic>
        <p:nvPicPr>
          <p:cNvPr id="677" name="Google Shape;677;p28"/>
          <p:cNvPicPr preferRelativeResize="0"/>
          <p:nvPr/>
        </p:nvPicPr>
        <p:blipFill rotWithShape="1">
          <a:blip r:embed="rId12">
            <a:alphaModFix/>
          </a:blip>
          <a:srcRect b="0" l="7578" r="7262" t="21166"/>
          <a:stretch/>
        </p:blipFill>
        <p:spPr>
          <a:xfrm>
            <a:off x="7572550" y="61913"/>
            <a:ext cx="995234" cy="860950"/>
          </a:xfrm>
          <a:prstGeom prst="rect">
            <a:avLst/>
          </a:prstGeom>
          <a:noFill/>
          <a:ln>
            <a:noFill/>
          </a:ln>
        </p:spPr>
      </p:pic>
      <p:sp>
        <p:nvSpPr>
          <p:cNvPr id="678" name="Google Shape;678;p28"/>
          <p:cNvSpPr txBox="1"/>
          <p:nvPr/>
        </p:nvSpPr>
        <p:spPr>
          <a:xfrm rot="-5400000">
            <a:off x="8049938" y="3887050"/>
            <a:ext cx="14496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rgbClr val="F6D2A2"/>
                </a:solidFill>
                <a:latin typeface="Arial"/>
                <a:ea typeface="Arial"/>
                <a:cs typeface="Arial"/>
                <a:sym typeface="Arial"/>
              </a:rPr>
              <a:t>Application</a:t>
            </a:r>
            <a:r>
              <a:rPr b="1" i="0" lang="en" sz="1000" u="none" cap="none" strike="noStrike">
                <a:solidFill>
                  <a:srgbClr val="073763"/>
                </a:solidFill>
                <a:latin typeface="Arial"/>
                <a:ea typeface="Arial"/>
                <a:cs typeface="Arial"/>
                <a:sym typeface="Arial"/>
              </a:rPr>
              <a:t> </a:t>
            </a:r>
            <a:endParaRPr b="0" i="0" sz="1000" u="none" cap="none" strike="noStrike">
              <a:solidFill>
                <a:srgbClr val="000000"/>
              </a:solidFill>
              <a:latin typeface="Arial"/>
              <a:ea typeface="Arial"/>
              <a:cs typeface="Arial"/>
              <a:sym typeface="Arial"/>
            </a:endParaRPr>
          </a:p>
        </p:txBody>
      </p:sp>
      <p:sp>
        <p:nvSpPr>
          <p:cNvPr id="679" name="Google Shape;679;p28"/>
          <p:cNvSpPr txBox="1"/>
          <p:nvPr/>
        </p:nvSpPr>
        <p:spPr>
          <a:xfrm rot="-5400000">
            <a:off x="-743525" y="3887050"/>
            <a:ext cx="17085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1100"/>
              <a:buFont typeface="Arial"/>
              <a:buNone/>
            </a:pPr>
            <a:r>
              <a:rPr b="1" i="0" lang="en" sz="1000" u="none" cap="none" strike="noStrike">
                <a:solidFill>
                  <a:srgbClr val="073763"/>
                </a:solidFill>
                <a:latin typeface="Arial"/>
                <a:ea typeface="Arial"/>
                <a:cs typeface="Arial"/>
                <a:sym typeface="Arial"/>
              </a:rPr>
              <a:t>Over 20,408 prints</a:t>
            </a:r>
            <a:endParaRPr b="0" i="0" sz="1400" u="none" cap="none" strike="noStrike">
              <a:solidFill>
                <a:srgbClr val="000000"/>
              </a:solidFill>
              <a:latin typeface="Arial"/>
              <a:ea typeface="Arial"/>
              <a:cs typeface="Arial"/>
              <a:sym typeface="Arial"/>
            </a:endParaRPr>
          </a:p>
        </p:txBody>
      </p:sp>
      <p:sp>
        <p:nvSpPr>
          <p:cNvPr id="680" name="Google Shape;680;p28"/>
          <p:cNvSpPr txBox="1"/>
          <p:nvPr/>
        </p:nvSpPr>
        <p:spPr>
          <a:xfrm rot="-5400000">
            <a:off x="3078975" y="1306950"/>
            <a:ext cx="26196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rgbClr val="F6D2A2"/>
                </a:solidFill>
                <a:latin typeface="Arial"/>
                <a:ea typeface="Arial"/>
                <a:cs typeface="Arial"/>
                <a:sym typeface="Arial"/>
              </a:rPr>
              <a:t>Dataset (Ritsumeikan University, Kyoto)</a:t>
            </a:r>
            <a:r>
              <a:rPr b="1" i="0" lang="en" sz="1000" u="none" cap="none" strike="noStrike">
                <a:solidFill>
                  <a:srgbClr val="073763"/>
                </a:solidFill>
                <a:latin typeface="Arial"/>
                <a:ea typeface="Arial"/>
                <a:cs typeface="Arial"/>
                <a:sym typeface="Arial"/>
              </a:rPr>
              <a:t> </a:t>
            </a:r>
            <a:endParaRPr b="0" i="0" sz="1000" u="none" cap="none" strike="noStrike">
              <a:solidFill>
                <a:srgbClr val="000000"/>
              </a:solidFill>
              <a:latin typeface="Arial"/>
              <a:ea typeface="Arial"/>
              <a:cs typeface="Arial"/>
              <a:sym typeface="Arial"/>
            </a:endParaRPr>
          </a:p>
        </p:txBody>
      </p:sp>
      <p:sp>
        <p:nvSpPr>
          <p:cNvPr id="681" name="Google Shape;681;p28"/>
          <p:cNvSpPr txBox="1"/>
          <p:nvPr/>
        </p:nvSpPr>
        <p:spPr>
          <a:xfrm rot="-5400000">
            <a:off x="7582700" y="1244125"/>
            <a:ext cx="23841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rgbClr val="F6D2A2"/>
                </a:solidFill>
                <a:latin typeface="Arial"/>
                <a:ea typeface="Arial"/>
                <a:cs typeface="Arial"/>
                <a:sym typeface="Arial"/>
              </a:rPr>
              <a:t>Natural Language Preprocessing</a:t>
            </a:r>
            <a:r>
              <a:rPr b="1" i="0" lang="en" sz="1000" u="none" cap="none" strike="noStrike">
                <a:solidFill>
                  <a:srgbClr val="073763"/>
                </a:solidFill>
                <a:latin typeface="Arial"/>
                <a:ea typeface="Arial"/>
                <a:cs typeface="Arial"/>
                <a:sym typeface="Arial"/>
              </a:rPr>
              <a:t> </a:t>
            </a:r>
            <a:endParaRPr b="0" i="0" sz="1000" u="none" cap="none" strike="noStrike">
              <a:solidFill>
                <a:srgbClr val="000000"/>
              </a:solidFill>
              <a:latin typeface="Arial"/>
              <a:ea typeface="Arial"/>
              <a:cs typeface="Arial"/>
              <a:sym typeface="Arial"/>
            </a:endParaRPr>
          </a:p>
        </p:txBody>
      </p:sp>
      <p:cxnSp>
        <p:nvCxnSpPr>
          <p:cNvPr id="682" name="Google Shape;682;p28"/>
          <p:cNvCxnSpPr/>
          <p:nvPr/>
        </p:nvCxnSpPr>
        <p:spPr>
          <a:xfrm flipH="1" rot="10800000">
            <a:off x="7171300" y="1856975"/>
            <a:ext cx="1596900" cy="600"/>
          </a:xfrm>
          <a:prstGeom prst="straightConnector1">
            <a:avLst/>
          </a:prstGeom>
          <a:noFill/>
          <a:ln cap="flat" cmpd="sng" w="19050">
            <a:solidFill>
              <a:srgbClr val="073763"/>
            </a:solidFill>
            <a:prstDash val="dash"/>
            <a:round/>
            <a:headEnd len="sm" w="sm" type="none"/>
            <a:tailEnd len="sm" w="sm" type="none"/>
          </a:ln>
        </p:spPr>
      </p:cxnSp>
      <p:sp>
        <p:nvSpPr>
          <p:cNvPr id="683" name="Google Shape;683;p28"/>
          <p:cNvSpPr txBox="1"/>
          <p:nvPr/>
        </p:nvSpPr>
        <p:spPr>
          <a:xfrm>
            <a:off x="7352500" y="2566500"/>
            <a:ext cx="14091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073763"/>
                </a:solidFill>
                <a:latin typeface="Arial"/>
                <a:ea typeface="Arial"/>
                <a:cs typeface="Arial"/>
                <a:sym typeface="Arial"/>
              </a:rPr>
              <a:t>Inference on 20,408</a:t>
            </a:r>
            <a:endParaRPr b="1" i="0" sz="800" u="none" cap="none" strike="noStrike">
              <a:solidFill>
                <a:srgbClr val="07376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73763"/>
              </a:solidFill>
              <a:latin typeface="Arial"/>
              <a:ea typeface="Arial"/>
              <a:cs typeface="Arial"/>
              <a:sym typeface="Arial"/>
            </a:endParaRPr>
          </a:p>
        </p:txBody>
      </p:sp>
      <p:sp>
        <p:nvSpPr>
          <p:cNvPr id="684" name="Google Shape;684;p28"/>
          <p:cNvSpPr txBox="1"/>
          <p:nvPr/>
        </p:nvSpPr>
        <p:spPr>
          <a:xfrm rot="-5400000">
            <a:off x="6554050" y="411325"/>
            <a:ext cx="1409100" cy="3078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800"/>
              <a:buFont typeface="Arial"/>
              <a:buNone/>
            </a:pPr>
            <a:r>
              <a:rPr b="1" i="0" lang="en" sz="800" u="none" cap="none" strike="noStrike">
                <a:solidFill>
                  <a:srgbClr val="073763"/>
                </a:solidFill>
                <a:latin typeface="Arial"/>
                <a:ea typeface="Arial"/>
                <a:cs typeface="Arial"/>
                <a:sym typeface="Arial"/>
              </a:rPr>
              <a:t>Train on 100</a:t>
            </a:r>
            <a:endParaRPr b="0" i="0" sz="800" u="none" cap="none" strike="noStrike">
              <a:solidFill>
                <a:srgbClr val="073763"/>
              </a:solidFill>
              <a:latin typeface="Arial"/>
              <a:ea typeface="Arial"/>
              <a:cs typeface="Arial"/>
              <a:sym typeface="Arial"/>
            </a:endParaRPr>
          </a:p>
        </p:txBody>
      </p:sp>
      <p:sp>
        <p:nvSpPr>
          <p:cNvPr id="685" name="Google Shape;685;p28"/>
          <p:cNvSpPr txBox="1"/>
          <p:nvPr/>
        </p:nvSpPr>
        <p:spPr>
          <a:xfrm rot="-5398833">
            <a:off x="6839011" y="1261933"/>
            <a:ext cx="883500" cy="307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073763"/>
                </a:solidFill>
                <a:latin typeface="Arial"/>
                <a:ea typeface="Arial"/>
                <a:cs typeface="Arial"/>
                <a:sym typeface="Arial"/>
              </a:rPr>
              <a:t>Test on 100</a:t>
            </a:r>
            <a:endParaRPr b="0" i="0" sz="1200" u="none" cap="none" strike="noStrike">
              <a:solidFill>
                <a:srgbClr val="000000"/>
              </a:solidFill>
              <a:latin typeface="Arial"/>
              <a:ea typeface="Arial"/>
              <a:cs typeface="Arial"/>
              <a:sym typeface="Arial"/>
            </a:endParaRPr>
          </a:p>
        </p:txBody>
      </p:sp>
      <p:pic>
        <p:nvPicPr>
          <p:cNvPr id="686" name="Google Shape;686;p28"/>
          <p:cNvPicPr preferRelativeResize="0"/>
          <p:nvPr/>
        </p:nvPicPr>
        <p:blipFill rotWithShape="1">
          <a:blip r:embed="rId13">
            <a:alphaModFix/>
          </a:blip>
          <a:srcRect b="0" l="0" r="0" t="0"/>
          <a:stretch/>
        </p:blipFill>
        <p:spPr>
          <a:xfrm>
            <a:off x="7354537" y="1200150"/>
            <a:ext cx="1346075" cy="552310"/>
          </a:xfrm>
          <a:prstGeom prst="rect">
            <a:avLst/>
          </a:prstGeom>
          <a:noFill/>
          <a:ln>
            <a:noFill/>
          </a:ln>
        </p:spPr>
      </p:pic>
      <p:sp>
        <p:nvSpPr>
          <p:cNvPr id="687" name="Google Shape;687;p28"/>
          <p:cNvSpPr txBox="1"/>
          <p:nvPr/>
        </p:nvSpPr>
        <p:spPr>
          <a:xfrm>
            <a:off x="7434800" y="803125"/>
            <a:ext cx="13461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45818E"/>
                </a:solidFill>
                <a:latin typeface="Arial"/>
                <a:ea typeface="Arial"/>
                <a:cs typeface="Arial"/>
                <a:sym typeface="Arial"/>
              </a:rPr>
              <a:t>Named Entity Recognition</a:t>
            </a:r>
            <a:endParaRPr b="1" i="0" sz="700" u="none" cap="none" strike="noStrike">
              <a:solidFill>
                <a:srgbClr val="45818E"/>
              </a:solidFill>
              <a:latin typeface="Arial"/>
              <a:ea typeface="Arial"/>
              <a:cs typeface="Arial"/>
              <a:sym typeface="Arial"/>
            </a:endParaRPr>
          </a:p>
        </p:txBody>
      </p:sp>
      <p:sp>
        <p:nvSpPr>
          <p:cNvPr id="688" name="Google Shape;688;p28"/>
          <p:cNvSpPr txBox="1"/>
          <p:nvPr/>
        </p:nvSpPr>
        <p:spPr>
          <a:xfrm rot="5400000">
            <a:off x="8457720" y="2599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pic>
        <p:nvPicPr>
          <p:cNvPr id="689" name="Google Shape;689;p28"/>
          <p:cNvPicPr preferRelativeResize="0"/>
          <p:nvPr/>
        </p:nvPicPr>
        <p:blipFill rotWithShape="1">
          <a:blip r:embed="rId4">
            <a:alphaModFix/>
          </a:blip>
          <a:srcRect b="0" l="0" r="53933" t="0"/>
          <a:stretch/>
        </p:blipFill>
        <p:spPr>
          <a:xfrm>
            <a:off x="4889794" y="943836"/>
            <a:ext cx="995200" cy="727733"/>
          </a:xfrm>
          <a:prstGeom prst="rect">
            <a:avLst/>
          </a:prstGeom>
          <a:noFill/>
          <a:ln>
            <a:noFill/>
          </a:ln>
        </p:spPr>
      </p:pic>
      <p:pic>
        <p:nvPicPr>
          <p:cNvPr id="690" name="Google Shape;690;p28"/>
          <p:cNvPicPr preferRelativeResize="0"/>
          <p:nvPr/>
        </p:nvPicPr>
        <p:blipFill rotWithShape="1">
          <a:blip r:embed="rId14">
            <a:alphaModFix/>
          </a:blip>
          <a:srcRect b="0" l="0" r="0" t="0"/>
          <a:stretch/>
        </p:blipFill>
        <p:spPr>
          <a:xfrm>
            <a:off x="5829400" y="1298762"/>
            <a:ext cx="894925" cy="418655"/>
          </a:xfrm>
          <a:prstGeom prst="rect">
            <a:avLst/>
          </a:prstGeom>
          <a:noFill/>
          <a:ln>
            <a:noFill/>
          </a:ln>
        </p:spPr>
      </p:pic>
      <p:sp>
        <p:nvSpPr>
          <p:cNvPr id="691" name="Google Shape;691;p28"/>
          <p:cNvSpPr txBox="1"/>
          <p:nvPr/>
        </p:nvSpPr>
        <p:spPr>
          <a:xfrm rot="-5400000">
            <a:off x="5865513" y="1244125"/>
            <a:ext cx="17817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rgbClr val="F6D2A2"/>
                </a:solidFill>
                <a:latin typeface="Arial"/>
                <a:ea typeface="Arial"/>
                <a:cs typeface="Arial"/>
                <a:sym typeface="Arial"/>
              </a:rPr>
              <a:t>Exploratory Data Analysis</a:t>
            </a:r>
            <a:r>
              <a:rPr b="1" i="0" lang="en" sz="1000" u="none" cap="none" strike="noStrike">
                <a:solidFill>
                  <a:srgbClr val="073763"/>
                </a:solidFill>
                <a:latin typeface="Arial"/>
                <a:ea typeface="Arial"/>
                <a:cs typeface="Arial"/>
                <a:sym typeface="Arial"/>
              </a:rPr>
              <a:t> </a:t>
            </a:r>
            <a:endParaRPr b="0" i="0" sz="1000" u="none" cap="none" strike="noStrike">
              <a:solidFill>
                <a:srgbClr val="000000"/>
              </a:solidFill>
              <a:latin typeface="Arial"/>
              <a:ea typeface="Arial"/>
              <a:cs typeface="Arial"/>
              <a:sym typeface="Arial"/>
            </a:endParaRPr>
          </a:p>
        </p:txBody>
      </p:sp>
      <p:pic>
        <p:nvPicPr>
          <p:cNvPr id="692" name="Google Shape;692;p28"/>
          <p:cNvPicPr preferRelativeResize="0"/>
          <p:nvPr/>
        </p:nvPicPr>
        <p:blipFill rotWithShape="1">
          <a:blip r:embed="rId15">
            <a:alphaModFix/>
          </a:blip>
          <a:srcRect b="0" l="0" r="12958" t="0"/>
          <a:stretch/>
        </p:blipFill>
        <p:spPr>
          <a:xfrm>
            <a:off x="7202373" y="1968925"/>
            <a:ext cx="1498251" cy="486225"/>
          </a:xfrm>
          <a:prstGeom prst="rect">
            <a:avLst/>
          </a:prstGeom>
          <a:noFill/>
          <a:ln>
            <a:noFill/>
          </a:ln>
        </p:spPr>
      </p:pic>
      <p:sp>
        <p:nvSpPr>
          <p:cNvPr id="693" name="Google Shape;693;p28"/>
          <p:cNvSpPr/>
          <p:nvPr/>
        </p:nvSpPr>
        <p:spPr>
          <a:xfrm rot="-10355610">
            <a:off x="3641336" y="1682788"/>
            <a:ext cx="416576" cy="347366"/>
          </a:xfrm>
          <a:prstGeom prst="curvedRigh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28"/>
          <p:cNvSpPr txBox="1"/>
          <p:nvPr/>
        </p:nvSpPr>
        <p:spPr>
          <a:xfrm>
            <a:off x="3130275" y="1576725"/>
            <a:ext cx="1057500" cy="32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1" lang="en" sz="900" u="none" cap="none" strike="noStrike">
                <a:solidFill>
                  <a:srgbClr val="9E9E9E"/>
                </a:solidFill>
                <a:latin typeface="Arial"/>
                <a:ea typeface="Arial"/>
                <a:cs typeface="Arial"/>
                <a:sym typeface="Arial"/>
              </a:rPr>
              <a:t>subset</a:t>
            </a:r>
            <a:endParaRPr b="1" i="1" sz="900" u="none" cap="none" strike="noStrike">
              <a:solidFill>
                <a:srgbClr val="9E9E9E"/>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29"/>
          <p:cNvSpPr/>
          <p:nvPr/>
        </p:nvSpPr>
        <p:spPr>
          <a:xfrm>
            <a:off x="2819625" y="67750"/>
            <a:ext cx="4914000" cy="3224400"/>
          </a:xfrm>
          <a:prstGeom prst="roundRect">
            <a:avLst>
              <a:gd fmla="val 16667" name="adj"/>
            </a:avLst>
          </a:prstGeom>
          <a:noFill/>
          <a:ln cap="flat" cmpd="sng" w="19050">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29"/>
          <p:cNvSpPr/>
          <p:nvPr/>
        </p:nvSpPr>
        <p:spPr>
          <a:xfrm>
            <a:off x="1709575" y="2846925"/>
            <a:ext cx="480900" cy="177000"/>
          </a:xfrm>
          <a:prstGeom prst="roundRect">
            <a:avLst>
              <a:gd fmla="val 16667" name="adj"/>
            </a:avLst>
          </a:prstGeom>
          <a:solidFill>
            <a:srgbClr val="073763"/>
          </a:solidFill>
          <a:ln cap="flat" cmpd="sng" w="9525">
            <a:solidFill>
              <a:schemeClr val="dk2"/>
            </a:solidFill>
            <a:prstDash val="solid"/>
            <a:round/>
            <a:headEnd len="sm" w="sm" type="none"/>
            <a:tailEnd len="sm" w="sm" type="none"/>
          </a:ln>
          <a:effectLst>
            <a:outerShdw blurRad="57150" rotWithShape="0" algn="bl" dir="6840000" dist="66675">
              <a:srgbClr val="000000">
                <a:alpha val="3647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01" name="Google Shape;701;p29"/>
          <p:cNvPicPr preferRelativeResize="0"/>
          <p:nvPr/>
        </p:nvPicPr>
        <p:blipFill rotWithShape="1">
          <a:blip r:embed="rId3">
            <a:alphaModFix/>
          </a:blip>
          <a:srcRect b="0" l="85727" r="1724" t="83391"/>
          <a:stretch/>
        </p:blipFill>
        <p:spPr>
          <a:xfrm>
            <a:off x="3275821" y="2353024"/>
            <a:ext cx="759017" cy="597838"/>
          </a:xfrm>
          <a:prstGeom prst="rect">
            <a:avLst/>
          </a:prstGeom>
          <a:noFill/>
          <a:ln>
            <a:noFill/>
          </a:ln>
        </p:spPr>
      </p:pic>
      <p:pic>
        <p:nvPicPr>
          <p:cNvPr id="702" name="Google Shape;702;p29"/>
          <p:cNvPicPr preferRelativeResize="0"/>
          <p:nvPr/>
        </p:nvPicPr>
        <p:blipFill rotWithShape="1">
          <a:blip r:embed="rId3">
            <a:alphaModFix/>
          </a:blip>
          <a:srcRect b="0" l="73684" r="14306" t="83391"/>
          <a:stretch/>
        </p:blipFill>
        <p:spPr>
          <a:xfrm>
            <a:off x="3579285" y="1304091"/>
            <a:ext cx="726360" cy="597838"/>
          </a:xfrm>
          <a:prstGeom prst="rect">
            <a:avLst/>
          </a:prstGeom>
          <a:noFill/>
          <a:ln>
            <a:noFill/>
          </a:ln>
        </p:spPr>
      </p:pic>
      <p:pic>
        <p:nvPicPr>
          <p:cNvPr id="703" name="Google Shape;703;p29"/>
          <p:cNvPicPr preferRelativeResize="0"/>
          <p:nvPr/>
        </p:nvPicPr>
        <p:blipFill rotWithShape="1">
          <a:blip r:embed="rId3">
            <a:alphaModFix/>
          </a:blip>
          <a:srcRect b="0" l="61723" r="26268" t="83391"/>
          <a:stretch/>
        </p:blipFill>
        <p:spPr>
          <a:xfrm>
            <a:off x="3941936" y="1480176"/>
            <a:ext cx="726360" cy="597838"/>
          </a:xfrm>
          <a:prstGeom prst="rect">
            <a:avLst/>
          </a:prstGeom>
          <a:noFill/>
          <a:ln>
            <a:noFill/>
          </a:ln>
        </p:spPr>
      </p:pic>
      <p:pic>
        <p:nvPicPr>
          <p:cNvPr id="704" name="Google Shape;704;p29"/>
          <p:cNvPicPr preferRelativeResize="0"/>
          <p:nvPr/>
        </p:nvPicPr>
        <p:blipFill rotWithShape="1">
          <a:blip r:embed="rId3">
            <a:alphaModFix/>
          </a:blip>
          <a:srcRect b="0" l="49598" r="38393" t="83391"/>
          <a:stretch/>
        </p:blipFill>
        <p:spPr>
          <a:xfrm>
            <a:off x="3691810" y="2610424"/>
            <a:ext cx="726360" cy="597838"/>
          </a:xfrm>
          <a:prstGeom prst="rect">
            <a:avLst/>
          </a:prstGeom>
          <a:noFill/>
          <a:ln>
            <a:noFill/>
          </a:ln>
        </p:spPr>
      </p:pic>
      <p:pic>
        <p:nvPicPr>
          <p:cNvPr id="705" name="Google Shape;705;p29"/>
          <p:cNvPicPr preferRelativeResize="0"/>
          <p:nvPr/>
        </p:nvPicPr>
        <p:blipFill rotWithShape="1">
          <a:blip r:embed="rId3">
            <a:alphaModFix/>
          </a:blip>
          <a:srcRect b="0" l="37398" r="50594" t="83391"/>
          <a:stretch/>
        </p:blipFill>
        <p:spPr>
          <a:xfrm>
            <a:off x="1272950" y="963175"/>
            <a:ext cx="1103849" cy="766525"/>
          </a:xfrm>
          <a:prstGeom prst="rect">
            <a:avLst/>
          </a:prstGeom>
          <a:noFill/>
          <a:ln>
            <a:noFill/>
          </a:ln>
        </p:spPr>
      </p:pic>
      <p:pic>
        <p:nvPicPr>
          <p:cNvPr id="706" name="Google Shape;706;p29"/>
          <p:cNvPicPr preferRelativeResize="0"/>
          <p:nvPr/>
        </p:nvPicPr>
        <p:blipFill rotWithShape="1">
          <a:blip r:embed="rId3">
            <a:alphaModFix/>
          </a:blip>
          <a:srcRect b="0" l="25516" r="62476" t="83391"/>
          <a:stretch/>
        </p:blipFill>
        <p:spPr>
          <a:xfrm>
            <a:off x="1272950" y="196650"/>
            <a:ext cx="1103849" cy="766525"/>
          </a:xfrm>
          <a:prstGeom prst="rect">
            <a:avLst/>
          </a:prstGeom>
          <a:noFill/>
          <a:ln>
            <a:noFill/>
          </a:ln>
        </p:spPr>
      </p:pic>
      <p:pic>
        <p:nvPicPr>
          <p:cNvPr id="707" name="Google Shape;707;p29"/>
          <p:cNvPicPr preferRelativeResize="0"/>
          <p:nvPr/>
        </p:nvPicPr>
        <p:blipFill rotWithShape="1">
          <a:blip r:embed="rId3">
            <a:alphaModFix/>
          </a:blip>
          <a:srcRect b="0" l="13473" r="74517" t="83391"/>
          <a:stretch/>
        </p:blipFill>
        <p:spPr>
          <a:xfrm>
            <a:off x="169100" y="963175"/>
            <a:ext cx="1103849" cy="766525"/>
          </a:xfrm>
          <a:prstGeom prst="rect">
            <a:avLst/>
          </a:prstGeom>
          <a:noFill/>
          <a:ln>
            <a:noFill/>
          </a:ln>
        </p:spPr>
      </p:pic>
      <p:pic>
        <p:nvPicPr>
          <p:cNvPr id="708" name="Google Shape;708;p29"/>
          <p:cNvPicPr preferRelativeResize="0"/>
          <p:nvPr/>
        </p:nvPicPr>
        <p:blipFill rotWithShape="1">
          <a:blip r:embed="rId3">
            <a:alphaModFix/>
          </a:blip>
          <a:srcRect b="0" l="1336" r="86655" t="83391"/>
          <a:stretch/>
        </p:blipFill>
        <p:spPr>
          <a:xfrm>
            <a:off x="169100" y="196650"/>
            <a:ext cx="1103849" cy="766525"/>
          </a:xfrm>
          <a:prstGeom prst="rect">
            <a:avLst/>
          </a:prstGeom>
          <a:noFill/>
          <a:ln>
            <a:noFill/>
          </a:ln>
        </p:spPr>
      </p:pic>
      <p:sp>
        <p:nvSpPr>
          <p:cNvPr id="709" name="Google Shape;709;p29"/>
          <p:cNvSpPr/>
          <p:nvPr/>
        </p:nvSpPr>
        <p:spPr>
          <a:xfrm>
            <a:off x="1746575" y="2130475"/>
            <a:ext cx="480900" cy="177000"/>
          </a:xfrm>
          <a:prstGeom prst="roundRect">
            <a:avLst>
              <a:gd fmla="val 16667" name="adj"/>
            </a:avLst>
          </a:prstGeom>
          <a:solidFill>
            <a:srgbClr val="073763"/>
          </a:solidFill>
          <a:ln cap="flat" cmpd="sng" w="9525">
            <a:solidFill>
              <a:schemeClr val="dk2"/>
            </a:solidFill>
            <a:prstDash val="solid"/>
            <a:round/>
            <a:headEnd len="sm" w="sm" type="none"/>
            <a:tailEnd len="sm" w="sm" type="none"/>
          </a:ln>
          <a:effectLst>
            <a:outerShdw blurRad="57150" rotWithShape="0" algn="bl" dir="6840000" dist="66675">
              <a:srgbClr val="000000">
                <a:alpha val="3647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29"/>
          <p:cNvSpPr txBox="1"/>
          <p:nvPr/>
        </p:nvSpPr>
        <p:spPr>
          <a:xfrm>
            <a:off x="139888" y="2428763"/>
            <a:ext cx="23967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1C4587"/>
                </a:solidFill>
                <a:latin typeface="Times New Roman"/>
                <a:ea typeface="Times New Roman"/>
                <a:cs typeface="Times New Roman"/>
                <a:sym typeface="Times New Roman"/>
              </a:rPr>
              <a:t>Katsushika Hokusai (1760-1849) </a:t>
            </a:r>
            <a:endParaRPr b="0" i="0" sz="800" u="none" cap="none" strike="noStrike">
              <a:solidFill>
                <a:srgbClr val="1C4587"/>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1C4587"/>
                </a:solidFill>
                <a:latin typeface="Times New Roman"/>
                <a:ea typeface="Times New Roman"/>
                <a:cs typeface="Times New Roman"/>
                <a:sym typeface="Times New Roman"/>
              </a:rPr>
              <a:t>神奈川沖浪裏​​ “Under the Wave off Kanagawa”</a:t>
            </a:r>
            <a:endParaRPr b="0" i="0" sz="800" u="none" cap="none" strike="noStrike">
              <a:solidFill>
                <a:srgbClr val="1C4587"/>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1C4587"/>
                </a:solidFill>
                <a:latin typeface="Times New Roman"/>
                <a:ea typeface="Times New Roman"/>
                <a:cs typeface="Times New Roman"/>
                <a:sym typeface="Times New Roman"/>
              </a:rPr>
              <a:t>from the print series </a:t>
            </a:r>
            <a:endParaRPr b="0" i="0" sz="800" u="none" cap="none" strike="noStrike">
              <a:solidFill>
                <a:srgbClr val="1C4587"/>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1C4587"/>
                </a:solidFill>
                <a:latin typeface="Arial"/>
                <a:ea typeface="Arial"/>
                <a:cs typeface="Arial"/>
                <a:sym typeface="Arial"/>
              </a:rPr>
              <a:t>富嶽三十六景 “</a:t>
            </a:r>
            <a:r>
              <a:rPr b="0" i="0" lang="en" sz="800" u="none" cap="none" strike="noStrike">
                <a:solidFill>
                  <a:srgbClr val="1C4587"/>
                </a:solidFill>
                <a:latin typeface="Times New Roman"/>
                <a:ea typeface="Times New Roman"/>
                <a:cs typeface="Times New Roman"/>
                <a:sym typeface="Times New Roman"/>
              </a:rPr>
              <a:t>Thirty-six Views of </a:t>
            </a:r>
            <a:r>
              <a:rPr b="0" i="0" lang="en" sz="800" u="none" cap="none" strike="noStrike">
                <a:solidFill>
                  <a:schemeClr val="lt1"/>
                </a:solidFill>
                <a:latin typeface="Times New Roman"/>
                <a:ea typeface="Times New Roman"/>
                <a:cs typeface="Times New Roman"/>
                <a:sym typeface="Times New Roman"/>
              </a:rPr>
              <a:t>Mount Fuji</a:t>
            </a:r>
            <a:r>
              <a:rPr b="0" i="0" lang="en" sz="800" u="none" cap="none" strike="noStrike">
                <a:solidFill>
                  <a:srgbClr val="1C4587"/>
                </a:solidFill>
                <a:latin typeface="Times New Roman"/>
                <a:ea typeface="Times New Roman"/>
                <a:cs typeface="Times New Roman"/>
                <a:sym typeface="Times New Roman"/>
              </a:rPr>
              <a:t>” </a:t>
            </a:r>
            <a:endParaRPr b="0" i="0" sz="800" u="none" cap="none" strike="noStrike">
              <a:solidFill>
                <a:srgbClr val="1C4587"/>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1C4587"/>
                </a:solidFill>
                <a:latin typeface="Times New Roman"/>
                <a:ea typeface="Times New Roman"/>
                <a:cs typeface="Times New Roman"/>
                <a:sym typeface="Times New Roman"/>
              </a:rPr>
              <a:t>ca. 1830–32, MET.</a:t>
            </a:r>
            <a:endParaRPr b="0" i="0" sz="800" u="none" cap="none" strike="noStrike">
              <a:solidFill>
                <a:srgbClr val="1C4587"/>
              </a:solidFill>
              <a:latin typeface="Times New Roman"/>
              <a:ea typeface="Times New Roman"/>
              <a:cs typeface="Times New Roman"/>
              <a:sym typeface="Times New Roman"/>
            </a:endParaRPr>
          </a:p>
        </p:txBody>
      </p:sp>
      <p:pic>
        <p:nvPicPr>
          <p:cNvPr id="711" name="Google Shape;711;p29"/>
          <p:cNvPicPr preferRelativeResize="0"/>
          <p:nvPr/>
        </p:nvPicPr>
        <p:blipFill rotWithShape="1">
          <a:blip r:embed="rId3">
            <a:alphaModFix/>
          </a:blip>
          <a:srcRect b="0" l="37398" r="50594" t="83391"/>
          <a:stretch/>
        </p:blipFill>
        <p:spPr>
          <a:xfrm>
            <a:off x="3275835" y="1101488"/>
            <a:ext cx="726360" cy="597838"/>
          </a:xfrm>
          <a:prstGeom prst="rect">
            <a:avLst/>
          </a:prstGeom>
          <a:noFill/>
          <a:ln>
            <a:noFill/>
          </a:ln>
        </p:spPr>
      </p:pic>
      <p:pic>
        <p:nvPicPr>
          <p:cNvPr id="712" name="Google Shape;712;p29"/>
          <p:cNvPicPr preferRelativeResize="0"/>
          <p:nvPr/>
        </p:nvPicPr>
        <p:blipFill rotWithShape="1">
          <a:blip r:embed="rId3">
            <a:alphaModFix/>
          </a:blip>
          <a:srcRect b="0" l="25516" r="62476" t="83391"/>
          <a:stretch/>
        </p:blipFill>
        <p:spPr>
          <a:xfrm>
            <a:off x="3632610" y="339588"/>
            <a:ext cx="726360" cy="597838"/>
          </a:xfrm>
          <a:prstGeom prst="rect">
            <a:avLst/>
          </a:prstGeom>
          <a:noFill/>
          <a:ln>
            <a:noFill/>
          </a:ln>
        </p:spPr>
      </p:pic>
      <p:pic>
        <p:nvPicPr>
          <p:cNvPr id="713" name="Google Shape;713;p29"/>
          <p:cNvPicPr preferRelativeResize="0"/>
          <p:nvPr/>
        </p:nvPicPr>
        <p:blipFill rotWithShape="1">
          <a:blip r:embed="rId3">
            <a:alphaModFix/>
          </a:blip>
          <a:srcRect b="0" l="13473" r="74517" t="83391"/>
          <a:stretch/>
        </p:blipFill>
        <p:spPr>
          <a:xfrm>
            <a:off x="3910148" y="424026"/>
            <a:ext cx="726360" cy="597838"/>
          </a:xfrm>
          <a:prstGeom prst="rect">
            <a:avLst/>
          </a:prstGeom>
          <a:noFill/>
          <a:ln>
            <a:noFill/>
          </a:ln>
        </p:spPr>
      </p:pic>
      <p:pic>
        <p:nvPicPr>
          <p:cNvPr id="714" name="Google Shape;714;p29"/>
          <p:cNvPicPr preferRelativeResize="0"/>
          <p:nvPr/>
        </p:nvPicPr>
        <p:blipFill rotWithShape="1">
          <a:blip r:embed="rId3">
            <a:alphaModFix/>
          </a:blip>
          <a:srcRect b="0" l="1336" r="86655" t="83391"/>
          <a:stretch/>
        </p:blipFill>
        <p:spPr>
          <a:xfrm>
            <a:off x="3292160" y="170563"/>
            <a:ext cx="726360" cy="597838"/>
          </a:xfrm>
          <a:prstGeom prst="rect">
            <a:avLst/>
          </a:prstGeom>
          <a:noFill/>
          <a:ln>
            <a:noFill/>
          </a:ln>
        </p:spPr>
      </p:pic>
      <p:pic>
        <p:nvPicPr>
          <p:cNvPr id="715" name="Google Shape;715;p29"/>
          <p:cNvPicPr preferRelativeResize="0"/>
          <p:nvPr/>
        </p:nvPicPr>
        <p:blipFill rotWithShape="1">
          <a:blip r:embed="rId3">
            <a:alphaModFix/>
          </a:blip>
          <a:srcRect b="0" l="25516" r="62476" t="83391"/>
          <a:stretch/>
        </p:blipFill>
        <p:spPr>
          <a:xfrm>
            <a:off x="4076660" y="2353013"/>
            <a:ext cx="726360" cy="597838"/>
          </a:xfrm>
          <a:prstGeom prst="rect">
            <a:avLst/>
          </a:prstGeom>
          <a:noFill/>
          <a:ln>
            <a:noFill/>
          </a:ln>
        </p:spPr>
      </p:pic>
      <p:pic>
        <p:nvPicPr>
          <p:cNvPr id="716" name="Google Shape;716;p29"/>
          <p:cNvPicPr preferRelativeResize="0"/>
          <p:nvPr/>
        </p:nvPicPr>
        <p:blipFill rotWithShape="1">
          <a:blip r:embed="rId3">
            <a:alphaModFix/>
          </a:blip>
          <a:srcRect b="0" l="85727" r="1724" t="83391"/>
          <a:stretch/>
        </p:blipFill>
        <p:spPr>
          <a:xfrm>
            <a:off x="1248138" y="1737850"/>
            <a:ext cx="1153475" cy="766525"/>
          </a:xfrm>
          <a:prstGeom prst="rect">
            <a:avLst/>
          </a:prstGeom>
          <a:noFill/>
          <a:ln>
            <a:noFill/>
          </a:ln>
        </p:spPr>
      </p:pic>
      <p:pic>
        <p:nvPicPr>
          <p:cNvPr id="717" name="Google Shape;717;p29"/>
          <p:cNvPicPr preferRelativeResize="0"/>
          <p:nvPr/>
        </p:nvPicPr>
        <p:blipFill rotWithShape="1">
          <a:blip r:embed="rId3">
            <a:alphaModFix/>
          </a:blip>
          <a:srcRect b="0" l="49598" r="38393" t="83391"/>
          <a:stretch/>
        </p:blipFill>
        <p:spPr>
          <a:xfrm>
            <a:off x="169100" y="1737850"/>
            <a:ext cx="1103849" cy="766525"/>
          </a:xfrm>
          <a:prstGeom prst="rect">
            <a:avLst/>
          </a:prstGeom>
          <a:noFill/>
          <a:ln>
            <a:noFill/>
          </a:ln>
        </p:spPr>
      </p:pic>
      <p:sp>
        <p:nvSpPr>
          <p:cNvPr id="718" name="Google Shape;718;p29"/>
          <p:cNvSpPr/>
          <p:nvPr/>
        </p:nvSpPr>
        <p:spPr>
          <a:xfrm>
            <a:off x="169100" y="196675"/>
            <a:ext cx="2207700" cy="2307600"/>
          </a:xfrm>
          <a:prstGeom prst="rect">
            <a:avLst/>
          </a:prstGeom>
          <a:solidFill>
            <a:srgbClr val="FFFFFF">
              <a:alpha val="3647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19" name="Google Shape;719;p29"/>
          <p:cNvPicPr preferRelativeResize="0"/>
          <p:nvPr/>
        </p:nvPicPr>
        <p:blipFill rotWithShape="1">
          <a:blip r:embed="rId4">
            <a:alphaModFix/>
          </a:blip>
          <a:srcRect b="0" l="0" r="0" t="0"/>
          <a:stretch/>
        </p:blipFill>
        <p:spPr>
          <a:xfrm>
            <a:off x="393311" y="738265"/>
            <a:ext cx="1889874" cy="1270910"/>
          </a:xfrm>
          <a:prstGeom prst="rect">
            <a:avLst/>
          </a:prstGeom>
          <a:noFill/>
          <a:ln>
            <a:noFill/>
          </a:ln>
        </p:spPr>
      </p:pic>
      <p:sp>
        <p:nvSpPr>
          <p:cNvPr id="720" name="Google Shape;720;p29"/>
          <p:cNvSpPr txBox="1"/>
          <p:nvPr/>
        </p:nvSpPr>
        <p:spPr>
          <a:xfrm>
            <a:off x="3941925" y="67738"/>
            <a:ext cx="824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Arial"/>
                <a:ea typeface="Arial"/>
                <a:cs typeface="Arial"/>
                <a:sym typeface="Arial"/>
              </a:rPr>
              <a:t>100 Train </a:t>
            </a:r>
            <a:endParaRPr b="0" i="0" sz="1000" u="none" cap="none" strike="noStrike">
              <a:solidFill>
                <a:srgbClr val="000000"/>
              </a:solidFill>
              <a:latin typeface="Arial"/>
              <a:ea typeface="Arial"/>
              <a:cs typeface="Arial"/>
              <a:sym typeface="Arial"/>
            </a:endParaRPr>
          </a:p>
        </p:txBody>
      </p:sp>
      <p:sp>
        <p:nvSpPr>
          <p:cNvPr id="721" name="Google Shape;721;p29"/>
          <p:cNvSpPr txBox="1"/>
          <p:nvPr/>
        </p:nvSpPr>
        <p:spPr>
          <a:xfrm>
            <a:off x="3941925" y="1039463"/>
            <a:ext cx="824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Arial"/>
                <a:ea typeface="Arial"/>
                <a:cs typeface="Arial"/>
                <a:sym typeface="Arial"/>
              </a:rPr>
              <a:t>100 Test </a:t>
            </a:r>
            <a:endParaRPr b="0" i="0" sz="1000" u="none" cap="none" strike="noStrike">
              <a:solidFill>
                <a:srgbClr val="000000"/>
              </a:solidFill>
              <a:latin typeface="Arial"/>
              <a:ea typeface="Arial"/>
              <a:cs typeface="Arial"/>
              <a:sym typeface="Arial"/>
            </a:endParaRPr>
          </a:p>
        </p:txBody>
      </p:sp>
      <p:sp>
        <p:nvSpPr>
          <p:cNvPr id="722" name="Google Shape;722;p29"/>
          <p:cNvSpPr txBox="1"/>
          <p:nvPr/>
        </p:nvSpPr>
        <p:spPr>
          <a:xfrm rot="-5400000">
            <a:off x="2344425" y="722713"/>
            <a:ext cx="1443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rgbClr val="073763"/>
                </a:solidFill>
                <a:latin typeface="Arial"/>
                <a:ea typeface="Arial"/>
                <a:cs typeface="Arial"/>
                <a:sym typeface="Arial"/>
              </a:rPr>
              <a:t>200 Annotated Titles</a:t>
            </a:r>
            <a:r>
              <a:rPr b="0" i="0" lang="en" sz="1000" u="none" cap="none" strike="noStrike">
                <a:solidFill>
                  <a:srgbClr val="000000"/>
                </a:solidFill>
                <a:latin typeface="Arial"/>
                <a:ea typeface="Arial"/>
                <a:cs typeface="Arial"/>
                <a:sym typeface="Arial"/>
              </a:rPr>
              <a:t> </a:t>
            </a:r>
            <a:endParaRPr b="0" i="0" sz="1000" u="none" cap="none" strike="noStrike">
              <a:solidFill>
                <a:srgbClr val="000000"/>
              </a:solidFill>
              <a:latin typeface="Arial"/>
              <a:ea typeface="Arial"/>
              <a:cs typeface="Arial"/>
              <a:sym typeface="Arial"/>
            </a:endParaRPr>
          </a:p>
        </p:txBody>
      </p:sp>
      <p:sp>
        <p:nvSpPr>
          <p:cNvPr id="723" name="Google Shape;723;p29"/>
          <p:cNvSpPr txBox="1"/>
          <p:nvPr/>
        </p:nvSpPr>
        <p:spPr>
          <a:xfrm rot="-5400000">
            <a:off x="2535500" y="2325458"/>
            <a:ext cx="1022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rgbClr val="073763"/>
                </a:solidFill>
                <a:latin typeface="Arial"/>
                <a:ea typeface="Arial"/>
                <a:cs typeface="Arial"/>
                <a:sym typeface="Arial"/>
              </a:rPr>
              <a:t>Over 20,408</a:t>
            </a:r>
            <a:endParaRPr b="1" i="0" sz="1000" u="none" cap="none" strike="noStrike">
              <a:solidFill>
                <a:srgbClr val="07376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rgbClr val="073763"/>
                </a:solidFill>
                <a:latin typeface="Arial"/>
                <a:ea typeface="Arial"/>
                <a:cs typeface="Arial"/>
                <a:sym typeface="Arial"/>
              </a:rPr>
              <a:t> Unlabeled </a:t>
            </a:r>
            <a:r>
              <a:rPr b="0" i="0" lang="en" sz="1000" u="none" cap="none" strike="noStrike">
                <a:solidFill>
                  <a:srgbClr val="073763"/>
                </a:solidFill>
                <a:latin typeface="Arial"/>
                <a:ea typeface="Arial"/>
                <a:cs typeface="Arial"/>
                <a:sym typeface="Arial"/>
              </a:rPr>
              <a:t> </a:t>
            </a:r>
            <a:endParaRPr b="0" i="0" sz="1000" u="none" cap="none" strike="noStrike">
              <a:solidFill>
                <a:srgbClr val="073763"/>
              </a:solidFill>
              <a:latin typeface="Arial"/>
              <a:ea typeface="Arial"/>
              <a:cs typeface="Arial"/>
              <a:sym typeface="Arial"/>
            </a:endParaRPr>
          </a:p>
        </p:txBody>
      </p:sp>
      <p:sp>
        <p:nvSpPr>
          <p:cNvPr id="724" name="Google Shape;724;p29"/>
          <p:cNvSpPr/>
          <p:nvPr/>
        </p:nvSpPr>
        <p:spPr>
          <a:xfrm>
            <a:off x="-3700" y="46750"/>
            <a:ext cx="2553300" cy="3224400"/>
          </a:xfrm>
          <a:prstGeom prst="roundRect">
            <a:avLst>
              <a:gd fmla="val 16667" name="adj"/>
            </a:avLst>
          </a:prstGeom>
          <a:noFill/>
          <a:ln cap="flat" cmpd="sng" w="19050">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25" name="Google Shape;725;p29"/>
          <p:cNvCxnSpPr/>
          <p:nvPr/>
        </p:nvCxnSpPr>
        <p:spPr>
          <a:xfrm>
            <a:off x="2812275" y="2219275"/>
            <a:ext cx="4929000" cy="900"/>
          </a:xfrm>
          <a:prstGeom prst="straightConnector1">
            <a:avLst/>
          </a:prstGeom>
          <a:noFill/>
          <a:ln cap="flat" cmpd="sng" w="19050">
            <a:solidFill>
              <a:srgbClr val="073763"/>
            </a:solidFill>
            <a:prstDash val="dash"/>
            <a:round/>
            <a:headEnd len="sm" w="sm" type="none"/>
            <a:tailEnd len="sm" w="sm" type="none"/>
          </a:ln>
        </p:spPr>
      </p:cxnSp>
      <p:sp>
        <p:nvSpPr>
          <p:cNvPr id="726" name="Google Shape;726;p29"/>
          <p:cNvSpPr txBox="1"/>
          <p:nvPr/>
        </p:nvSpPr>
        <p:spPr>
          <a:xfrm>
            <a:off x="4884475" y="525450"/>
            <a:ext cx="426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dgvsgv</a:t>
            </a:r>
            <a:endParaRPr b="0" i="0" sz="1400" u="none" cap="none" strike="noStrike">
              <a:solidFill>
                <a:srgbClr val="000000"/>
              </a:solidFill>
              <a:latin typeface="Arial"/>
              <a:ea typeface="Arial"/>
              <a:cs typeface="Arial"/>
              <a:sym typeface="Arial"/>
            </a:endParaRPr>
          </a:p>
        </p:txBody>
      </p:sp>
      <p:pic>
        <p:nvPicPr>
          <p:cNvPr id="727" name="Google Shape;727;p29"/>
          <p:cNvPicPr preferRelativeResize="0"/>
          <p:nvPr/>
        </p:nvPicPr>
        <p:blipFill rotWithShape="1">
          <a:blip r:embed="rId3">
            <a:alphaModFix/>
          </a:blip>
          <a:srcRect b="0" l="85727" r="1724" t="83391"/>
          <a:stretch/>
        </p:blipFill>
        <p:spPr>
          <a:xfrm>
            <a:off x="169100" y="3350475"/>
            <a:ext cx="1153475" cy="766525"/>
          </a:xfrm>
          <a:prstGeom prst="rect">
            <a:avLst/>
          </a:prstGeom>
          <a:noFill/>
          <a:ln>
            <a:noFill/>
          </a:ln>
        </p:spPr>
      </p:pic>
      <p:pic>
        <p:nvPicPr>
          <p:cNvPr id="728" name="Google Shape;728;p29"/>
          <p:cNvPicPr preferRelativeResize="0"/>
          <p:nvPr/>
        </p:nvPicPr>
        <p:blipFill rotWithShape="1">
          <a:blip r:embed="rId3">
            <a:alphaModFix/>
          </a:blip>
          <a:srcRect b="0" l="73684" r="14306" t="83391"/>
          <a:stretch/>
        </p:blipFill>
        <p:spPr>
          <a:xfrm>
            <a:off x="6231425" y="3874675"/>
            <a:ext cx="1103849" cy="766525"/>
          </a:xfrm>
          <a:prstGeom prst="rect">
            <a:avLst/>
          </a:prstGeom>
          <a:noFill/>
          <a:ln>
            <a:noFill/>
          </a:ln>
        </p:spPr>
      </p:pic>
      <p:pic>
        <p:nvPicPr>
          <p:cNvPr id="729" name="Google Shape;729;p29"/>
          <p:cNvPicPr preferRelativeResize="0"/>
          <p:nvPr/>
        </p:nvPicPr>
        <p:blipFill rotWithShape="1">
          <a:blip r:embed="rId3">
            <a:alphaModFix/>
          </a:blip>
          <a:srcRect b="0" l="61723" r="26268" t="83391"/>
          <a:stretch/>
        </p:blipFill>
        <p:spPr>
          <a:xfrm>
            <a:off x="4129625" y="4117000"/>
            <a:ext cx="1103849" cy="7665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grpSp>
        <p:nvGrpSpPr>
          <p:cNvPr id="735" name="Google Shape;735;p30"/>
          <p:cNvGrpSpPr/>
          <p:nvPr/>
        </p:nvGrpSpPr>
        <p:grpSpPr>
          <a:xfrm>
            <a:off x="5617000" y="3127900"/>
            <a:ext cx="2500250" cy="827100"/>
            <a:chOff x="5809425" y="3127900"/>
            <a:chExt cx="2500250" cy="827100"/>
          </a:xfrm>
        </p:grpSpPr>
        <p:cxnSp>
          <p:nvCxnSpPr>
            <p:cNvPr id="736" name="Google Shape;736;p30"/>
            <p:cNvCxnSpPr/>
            <p:nvPr/>
          </p:nvCxnSpPr>
          <p:spPr>
            <a:xfrm>
              <a:off x="5809425" y="3353435"/>
              <a:ext cx="582000" cy="0"/>
            </a:xfrm>
            <a:prstGeom prst="straightConnector1">
              <a:avLst/>
            </a:prstGeom>
            <a:noFill/>
            <a:ln cap="flat" cmpd="sng" w="9525">
              <a:solidFill>
                <a:srgbClr val="20124D"/>
              </a:solidFill>
              <a:prstDash val="solid"/>
              <a:round/>
              <a:headEnd len="sm" w="sm" type="none"/>
              <a:tailEnd len="sm" w="sm" type="none"/>
            </a:ln>
          </p:spPr>
        </p:cxnSp>
        <p:sp>
          <p:nvSpPr>
            <p:cNvPr id="737" name="Google Shape;737;p30"/>
            <p:cNvSpPr txBox="1"/>
            <p:nvPr/>
          </p:nvSpPr>
          <p:spPr>
            <a:xfrm>
              <a:off x="6442475" y="3127900"/>
              <a:ext cx="1867200" cy="827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Frank Ruhl Libre"/>
                  <a:ea typeface="Frank Ruhl Libre"/>
                  <a:cs typeface="Frank Ruhl Libre"/>
                  <a:sym typeface="Frank Ruhl Libre"/>
                </a:rPr>
                <a:t>PLACE</a:t>
              </a:r>
              <a:endParaRPr b="1" i="0" sz="12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All places, merge LOC and GPE</a:t>
              </a:r>
              <a:endParaRPr b="0" i="0" sz="8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1600"/>
                </a:spcBef>
                <a:spcAft>
                  <a:spcPts val="1600"/>
                </a:spcAft>
                <a:buClr>
                  <a:srgbClr val="000000"/>
                </a:buClr>
                <a:buSzPts val="800"/>
                <a:buFont typeface="Arial"/>
                <a:buNone/>
              </a:pPr>
              <a:r>
                <a:t/>
              </a:r>
              <a:endParaRPr b="0" i="0" sz="800" u="none" cap="none" strike="noStrike">
                <a:solidFill>
                  <a:schemeClr val="dk1"/>
                </a:solidFill>
                <a:latin typeface="Frank Ruhl Libre"/>
                <a:ea typeface="Frank Ruhl Libre"/>
                <a:cs typeface="Frank Ruhl Libre"/>
                <a:sym typeface="Frank Ruhl Libre"/>
              </a:endParaRPr>
            </a:p>
          </p:txBody>
        </p:sp>
        <p:sp>
          <p:nvSpPr>
            <p:cNvPr id="738" name="Google Shape;738;p30"/>
            <p:cNvSpPr/>
            <p:nvPr/>
          </p:nvSpPr>
          <p:spPr>
            <a:xfrm>
              <a:off x="6195427" y="3253035"/>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30"/>
            <p:cNvSpPr txBox="1"/>
            <p:nvPr/>
          </p:nvSpPr>
          <p:spPr>
            <a:xfrm>
              <a:off x="6170417" y="3196994"/>
              <a:ext cx="247500" cy="31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3</a:t>
              </a:r>
              <a:endParaRPr b="0" i="0" sz="800" u="none" cap="none" strike="noStrike">
                <a:solidFill>
                  <a:schemeClr val="dk1"/>
                </a:solidFill>
                <a:latin typeface="Frank Ruhl Libre"/>
                <a:ea typeface="Frank Ruhl Libre"/>
                <a:cs typeface="Frank Ruhl Libre"/>
                <a:sym typeface="Frank Ruhl Libre"/>
              </a:endParaRPr>
            </a:p>
          </p:txBody>
        </p:sp>
      </p:grpSp>
      <p:grpSp>
        <p:nvGrpSpPr>
          <p:cNvPr id="740" name="Google Shape;740;p30"/>
          <p:cNvGrpSpPr/>
          <p:nvPr/>
        </p:nvGrpSpPr>
        <p:grpSpPr>
          <a:xfrm>
            <a:off x="672500" y="2236326"/>
            <a:ext cx="5575841" cy="1015500"/>
            <a:chOff x="864925" y="2236326"/>
            <a:chExt cx="5575841" cy="1015500"/>
          </a:xfrm>
        </p:grpSpPr>
        <p:sp>
          <p:nvSpPr>
            <p:cNvPr id="741" name="Google Shape;741;p30"/>
            <p:cNvSpPr txBox="1"/>
            <p:nvPr/>
          </p:nvSpPr>
          <p:spPr>
            <a:xfrm>
              <a:off x="864925" y="2236326"/>
              <a:ext cx="1867200" cy="10155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a:t>
              </a:r>
              <a:endParaRPr b="1" i="0" sz="800" u="none" cap="none" strike="noStrike">
                <a:solidFill>
                  <a:schemeClr val="dk1"/>
                </a:solidFill>
                <a:latin typeface="Frank Ruhl Libre"/>
                <a:ea typeface="Frank Ruhl Libre"/>
                <a:cs typeface="Frank Ruhl Libre"/>
                <a:sym typeface="Frank Ruhl Libre"/>
              </a:endParaRPr>
            </a:p>
          </p:txBody>
        </p:sp>
        <p:cxnSp>
          <p:nvCxnSpPr>
            <p:cNvPr id="742" name="Google Shape;742;p30"/>
            <p:cNvCxnSpPr/>
            <p:nvPr/>
          </p:nvCxnSpPr>
          <p:spPr>
            <a:xfrm rot="10800000">
              <a:off x="5372625" y="2559580"/>
              <a:ext cx="1043700" cy="0"/>
            </a:xfrm>
            <a:prstGeom prst="straightConnector1">
              <a:avLst/>
            </a:prstGeom>
            <a:noFill/>
            <a:ln cap="flat" cmpd="sng" w="9525">
              <a:solidFill>
                <a:srgbClr val="20124D"/>
              </a:solidFill>
              <a:prstDash val="solid"/>
              <a:round/>
              <a:headEnd len="sm" w="sm" type="none"/>
              <a:tailEnd len="sm" w="sm" type="none"/>
            </a:ln>
          </p:spPr>
        </p:cxnSp>
        <p:sp>
          <p:nvSpPr>
            <p:cNvPr id="743" name="Google Shape;743;p30"/>
            <p:cNvSpPr/>
            <p:nvPr/>
          </p:nvSpPr>
          <p:spPr>
            <a:xfrm>
              <a:off x="6217726" y="2454280"/>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30"/>
            <p:cNvSpPr txBox="1"/>
            <p:nvPr/>
          </p:nvSpPr>
          <p:spPr>
            <a:xfrm>
              <a:off x="6193266" y="2396964"/>
              <a:ext cx="247500" cy="31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2</a:t>
              </a:r>
              <a:endParaRPr b="0" i="0" sz="800" u="none" cap="none" strike="noStrike">
                <a:solidFill>
                  <a:schemeClr val="dk1"/>
                </a:solidFill>
                <a:latin typeface="Frank Ruhl Libre"/>
                <a:ea typeface="Frank Ruhl Libre"/>
                <a:cs typeface="Frank Ruhl Libre"/>
                <a:sym typeface="Frank Ruhl Libre"/>
              </a:endParaRPr>
            </a:p>
          </p:txBody>
        </p:sp>
      </p:grpSp>
      <p:grpSp>
        <p:nvGrpSpPr>
          <p:cNvPr id="745" name="Google Shape;745;p30"/>
          <p:cNvGrpSpPr/>
          <p:nvPr/>
        </p:nvGrpSpPr>
        <p:grpSpPr>
          <a:xfrm>
            <a:off x="4487075" y="1503000"/>
            <a:ext cx="3602925" cy="827100"/>
            <a:chOff x="4679500" y="1503000"/>
            <a:chExt cx="3602925" cy="827100"/>
          </a:xfrm>
        </p:grpSpPr>
        <p:cxnSp>
          <p:nvCxnSpPr>
            <p:cNvPr id="746" name="Google Shape;746;p30"/>
            <p:cNvCxnSpPr/>
            <p:nvPr/>
          </p:nvCxnSpPr>
          <p:spPr>
            <a:xfrm>
              <a:off x="4679500" y="1821845"/>
              <a:ext cx="1715100" cy="0"/>
            </a:xfrm>
            <a:prstGeom prst="straightConnector1">
              <a:avLst/>
            </a:prstGeom>
            <a:noFill/>
            <a:ln cap="flat" cmpd="sng" w="9525">
              <a:solidFill>
                <a:srgbClr val="20124D"/>
              </a:solidFill>
              <a:prstDash val="solid"/>
              <a:round/>
              <a:headEnd len="sm" w="sm" type="none"/>
              <a:tailEnd len="sm" w="sm" type="none"/>
            </a:ln>
          </p:spPr>
        </p:cxnSp>
        <p:sp>
          <p:nvSpPr>
            <p:cNvPr id="747" name="Google Shape;747;p30"/>
            <p:cNvSpPr txBox="1"/>
            <p:nvPr/>
          </p:nvSpPr>
          <p:spPr>
            <a:xfrm>
              <a:off x="6397825" y="1503000"/>
              <a:ext cx="1884600" cy="827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Frank Ruhl Libre"/>
                  <a:ea typeface="Frank Ruhl Libre"/>
                  <a:cs typeface="Frank Ruhl Libre"/>
                  <a:sym typeface="Frank Ruhl Libre"/>
                </a:rPr>
                <a:t>LOC (Location)</a:t>
              </a:r>
              <a:endParaRPr b="1" i="0" sz="12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Places that were less-easily pinned on a map (e.g. roads, mountain ranges)</a:t>
              </a:r>
              <a:endParaRPr b="0" i="0" sz="800" u="none" cap="none" strike="noStrike">
                <a:solidFill>
                  <a:schemeClr val="dk1"/>
                </a:solidFill>
                <a:latin typeface="Frank Ruhl Libre"/>
                <a:ea typeface="Frank Ruhl Libre"/>
                <a:cs typeface="Frank Ruhl Libre"/>
                <a:sym typeface="Frank Ruhl Libre"/>
              </a:endParaRPr>
            </a:p>
          </p:txBody>
        </p:sp>
        <p:sp>
          <p:nvSpPr>
            <p:cNvPr id="748" name="Google Shape;748;p30"/>
            <p:cNvSpPr/>
            <p:nvPr/>
          </p:nvSpPr>
          <p:spPr>
            <a:xfrm>
              <a:off x="6199230" y="1721902"/>
              <a:ext cx="198600" cy="198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30"/>
            <p:cNvSpPr txBox="1"/>
            <p:nvPr/>
          </p:nvSpPr>
          <p:spPr>
            <a:xfrm>
              <a:off x="6174220" y="1665385"/>
              <a:ext cx="247500" cy="31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1</a:t>
              </a:r>
              <a:endParaRPr b="0" i="0" sz="800" u="none" cap="none" strike="noStrike">
                <a:solidFill>
                  <a:schemeClr val="dk1"/>
                </a:solidFill>
                <a:latin typeface="Frank Ruhl Libre"/>
                <a:ea typeface="Frank Ruhl Libre"/>
                <a:cs typeface="Frank Ruhl Libre"/>
                <a:sym typeface="Frank Ruhl Libre"/>
              </a:endParaRPr>
            </a:p>
          </p:txBody>
        </p:sp>
      </p:grpSp>
      <p:grpSp>
        <p:nvGrpSpPr>
          <p:cNvPr id="750" name="Google Shape;750;p30"/>
          <p:cNvGrpSpPr/>
          <p:nvPr/>
        </p:nvGrpSpPr>
        <p:grpSpPr>
          <a:xfrm>
            <a:off x="3074637" y="1414956"/>
            <a:ext cx="2994726" cy="2770797"/>
            <a:chOff x="3074637" y="1414956"/>
            <a:chExt cx="2994726" cy="2770797"/>
          </a:xfrm>
        </p:grpSpPr>
        <p:sp>
          <p:nvSpPr>
            <p:cNvPr id="751" name="Google Shape;751;p30"/>
            <p:cNvSpPr/>
            <p:nvPr/>
          </p:nvSpPr>
          <p:spPr>
            <a:xfrm>
              <a:off x="3488994" y="2635178"/>
              <a:ext cx="2165871" cy="809857"/>
            </a:xfrm>
            <a:custGeom>
              <a:rect b="b" l="l" r="r" t="t"/>
              <a:pathLst>
                <a:path extrusionOk="0" h="43529" w="126826">
                  <a:moveTo>
                    <a:pt x="0" y="20002"/>
                  </a:moveTo>
                  <a:lnTo>
                    <a:pt x="63389" y="43529"/>
                  </a:lnTo>
                  <a:lnTo>
                    <a:pt x="126826" y="19907"/>
                  </a:lnTo>
                  <a:lnTo>
                    <a:pt x="63580" y="0"/>
                  </a:lnTo>
                  <a:close/>
                </a:path>
              </a:pathLst>
            </a:custGeom>
            <a:solidFill>
              <a:srgbClr val="9E9E9E"/>
            </a:solidFill>
            <a:ln>
              <a:noFill/>
            </a:ln>
          </p:spPr>
        </p:sp>
        <p:sp>
          <p:nvSpPr>
            <p:cNvPr id="752" name="Google Shape;752;p30"/>
            <p:cNvSpPr/>
            <p:nvPr/>
          </p:nvSpPr>
          <p:spPr>
            <a:xfrm>
              <a:off x="3074637" y="3006255"/>
              <a:ext cx="1498124" cy="1179498"/>
            </a:xfrm>
            <a:custGeom>
              <a:rect b="b" l="l" r="r" t="t"/>
              <a:pathLst>
                <a:path extrusionOk="0" h="63817" w="87725">
                  <a:moveTo>
                    <a:pt x="24288" y="0"/>
                  </a:moveTo>
                  <a:lnTo>
                    <a:pt x="0" y="29908"/>
                  </a:lnTo>
                  <a:lnTo>
                    <a:pt x="87725" y="63817"/>
                  </a:lnTo>
                  <a:lnTo>
                    <a:pt x="87725" y="42291"/>
                  </a:lnTo>
                  <a:lnTo>
                    <a:pt x="87725" y="23526"/>
                  </a:lnTo>
                  <a:close/>
                </a:path>
              </a:pathLst>
            </a:custGeom>
            <a:solidFill>
              <a:srgbClr val="073763"/>
            </a:solidFill>
            <a:ln>
              <a:noFill/>
            </a:ln>
          </p:spPr>
        </p:sp>
        <p:sp>
          <p:nvSpPr>
            <p:cNvPr id="753" name="Google Shape;753;p30"/>
            <p:cNvSpPr/>
            <p:nvPr/>
          </p:nvSpPr>
          <p:spPr>
            <a:xfrm flipH="1">
              <a:off x="4571239" y="3006255"/>
              <a:ext cx="1498124" cy="1179498"/>
            </a:xfrm>
            <a:custGeom>
              <a:rect b="b" l="l" r="r" t="t"/>
              <a:pathLst>
                <a:path extrusionOk="0" h="63817" w="87725">
                  <a:moveTo>
                    <a:pt x="24288" y="0"/>
                  </a:moveTo>
                  <a:lnTo>
                    <a:pt x="0" y="29908"/>
                  </a:lnTo>
                  <a:lnTo>
                    <a:pt x="87725" y="63817"/>
                  </a:lnTo>
                  <a:lnTo>
                    <a:pt x="87725" y="42291"/>
                  </a:lnTo>
                  <a:lnTo>
                    <a:pt x="87725" y="23526"/>
                  </a:lnTo>
                  <a:close/>
                </a:path>
              </a:pathLst>
            </a:custGeom>
            <a:gradFill>
              <a:gsLst>
                <a:gs pos="0">
                  <a:srgbClr val="1077D2"/>
                </a:gs>
                <a:gs pos="100000">
                  <a:srgbClr val="093153"/>
                </a:gs>
              </a:gsLst>
              <a:path path="circle">
                <a:fillToRect b="50%" l="50%" r="50%" t="50%"/>
              </a:path>
              <a:tileRect/>
            </a:gradFill>
            <a:ln>
              <a:noFill/>
            </a:ln>
          </p:spPr>
        </p:sp>
        <p:sp>
          <p:nvSpPr>
            <p:cNvPr id="754" name="Google Shape;754;p30"/>
            <p:cNvSpPr/>
            <p:nvPr/>
          </p:nvSpPr>
          <p:spPr>
            <a:xfrm>
              <a:off x="3907863" y="2137478"/>
              <a:ext cx="1334160" cy="499167"/>
            </a:xfrm>
            <a:custGeom>
              <a:rect b="b" l="l" r="r" t="t"/>
              <a:pathLst>
                <a:path extrusionOk="0" h="8150" w="24053">
                  <a:moveTo>
                    <a:pt x="0" y="3827"/>
                  </a:moveTo>
                  <a:lnTo>
                    <a:pt x="11976" y="8150"/>
                  </a:lnTo>
                  <a:lnTo>
                    <a:pt x="24053" y="3827"/>
                  </a:lnTo>
                  <a:lnTo>
                    <a:pt x="12126" y="0"/>
                  </a:lnTo>
                  <a:close/>
                </a:path>
              </a:pathLst>
            </a:custGeom>
            <a:solidFill>
              <a:srgbClr val="9E9E9E"/>
            </a:solidFill>
            <a:ln>
              <a:noFill/>
            </a:ln>
          </p:spPr>
        </p:sp>
        <p:sp>
          <p:nvSpPr>
            <p:cNvPr id="755" name="Google Shape;755;p30"/>
            <p:cNvSpPr/>
            <p:nvPr/>
          </p:nvSpPr>
          <p:spPr>
            <a:xfrm>
              <a:off x="3561986" y="2371372"/>
              <a:ext cx="1013303" cy="865082"/>
            </a:xfrm>
            <a:custGeom>
              <a:rect b="b" l="l" r="r" t="t"/>
              <a:pathLst>
                <a:path extrusionOk="0" h="14114" w="18238">
                  <a:moveTo>
                    <a:pt x="6262" y="0"/>
                  </a:moveTo>
                  <a:lnTo>
                    <a:pt x="18238" y="4324"/>
                  </a:lnTo>
                  <a:lnTo>
                    <a:pt x="18238" y="14114"/>
                  </a:lnTo>
                  <a:lnTo>
                    <a:pt x="0" y="7554"/>
                  </a:lnTo>
                  <a:close/>
                </a:path>
              </a:pathLst>
            </a:custGeom>
            <a:solidFill>
              <a:srgbClr val="073763"/>
            </a:solidFill>
            <a:ln>
              <a:noFill/>
            </a:ln>
          </p:spPr>
        </p:sp>
        <p:sp>
          <p:nvSpPr>
            <p:cNvPr id="756" name="Google Shape;756;p30"/>
            <p:cNvSpPr/>
            <p:nvPr/>
          </p:nvSpPr>
          <p:spPr>
            <a:xfrm flipH="1">
              <a:off x="4572604" y="2371372"/>
              <a:ext cx="1013303" cy="865082"/>
            </a:xfrm>
            <a:custGeom>
              <a:rect b="b" l="l" r="r" t="t"/>
              <a:pathLst>
                <a:path extrusionOk="0" h="14114" w="18238">
                  <a:moveTo>
                    <a:pt x="6262" y="0"/>
                  </a:moveTo>
                  <a:lnTo>
                    <a:pt x="18238" y="4324"/>
                  </a:lnTo>
                  <a:lnTo>
                    <a:pt x="18238" y="14114"/>
                  </a:lnTo>
                  <a:lnTo>
                    <a:pt x="0" y="7554"/>
                  </a:lnTo>
                  <a:close/>
                </a:path>
              </a:pathLst>
            </a:custGeom>
            <a:gradFill>
              <a:gsLst>
                <a:gs pos="0">
                  <a:srgbClr val="1077D2"/>
                </a:gs>
                <a:gs pos="100000">
                  <a:srgbClr val="093153"/>
                </a:gs>
              </a:gsLst>
              <a:path path="circle">
                <a:fillToRect b="50%" l="50%" r="50%" t="50%"/>
              </a:path>
              <a:tileRect/>
            </a:gradFill>
            <a:ln>
              <a:noFill/>
            </a:ln>
          </p:spPr>
        </p:sp>
        <p:sp>
          <p:nvSpPr>
            <p:cNvPr id="757" name="Google Shape;757;p30"/>
            <p:cNvSpPr/>
            <p:nvPr/>
          </p:nvSpPr>
          <p:spPr>
            <a:xfrm>
              <a:off x="3984428" y="1414956"/>
              <a:ext cx="590881" cy="1023401"/>
            </a:xfrm>
            <a:custGeom>
              <a:rect b="b" l="l" r="r" t="t"/>
              <a:pathLst>
                <a:path extrusionOk="0" h="16697" w="10635">
                  <a:moveTo>
                    <a:pt x="10635" y="0"/>
                  </a:moveTo>
                  <a:lnTo>
                    <a:pt x="0" y="12722"/>
                  </a:lnTo>
                  <a:lnTo>
                    <a:pt x="10635" y="16697"/>
                  </a:lnTo>
                  <a:close/>
                </a:path>
              </a:pathLst>
            </a:custGeom>
            <a:solidFill>
              <a:srgbClr val="073763"/>
            </a:solidFill>
            <a:ln>
              <a:noFill/>
            </a:ln>
          </p:spPr>
        </p:sp>
        <p:sp>
          <p:nvSpPr>
            <p:cNvPr id="758" name="Google Shape;758;p30"/>
            <p:cNvSpPr/>
            <p:nvPr/>
          </p:nvSpPr>
          <p:spPr>
            <a:xfrm flipH="1">
              <a:off x="4572585" y="1414956"/>
              <a:ext cx="590881" cy="1023401"/>
            </a:xfrm>
            <a:custGeom>
              <a:rect b="b" l="l" r="r" t="t"/>
              <a:pathLst>
                <a:path extrusionOk="0" h="16697" w="10635">
                  <a:moveTo>
                    <a:pt x="10635" y="0"/>
                  </a:moveTo>
                  <a:lnTo>
                    <a:pt x="0" y="12722"/>
                  </a:lnTo>
                  <a:lnTo>
                    <a:pt x="10635" y="16697"/>
                  </a:lnTo>
                  <a:close/>
                </a:path>
              </a:pathLst>
            </a:custGeom>
            <a:gradFill>
              <a:gsLst>
                <a:gs pos="0">
                  <a:srgbClr val="1077D2"/>
                </a:gs>
                <a:gs pos="100000">
                  <a:srgbClr val="093153"/>
                </a:gs>
              </a:gsLst>
              <a:path path="circle">
                <a:fillToRect b="50%" l="50%" r="50%" t="50%"/>
              </a:path>
              <a:tileRect/>
            </a:gradFill>
            <a:ln>
              <a:noFill/>
            </a:ln>
          </p:spPr>
        </p:sp>
      </p:grpSp>
      <p:sp>
        <p:nvSpPr>
          <p:cNvPr id="759" name="Google Shape;759;p30"/>
          <p:cNvSpPr txBox="1"/>
          <p:nvPr/>
        </p:nvSpPr>
        <p:spPr>
          <a:xfrm>
            <a:off x="2042600" y="1939000"/>
            <a:ext cx="426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760" name="Google Shape;760;p30"/>
          <p:cNvSpPr txBox="1"/>
          <p:nvPr/>
        </p:nvSpPr>
        <p:spPr>
          <a:xfrm>
            <a:off x="6211650" y="2333250"/>
            <a:ext cx="19440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Frank Ruhl Libre"/>
                <a:ea typeface="Frank Ruhl Libre"/>
                <a:cs typeface="Frank Ruhl Libre"/>
                <a:sym typeface="Frank Ruhl Libre"/>
              </a:rPr>
              <a:t>GPE (Geopolitical)</a:t>
            </a:r>
            <a:endParaRPr b="1" i="0" sz="1200" u="none" cap="none" strike="noStrike">
              <a:solidFill>
                <a:schemeClr val="dk1"/>
              </a:solidFill>
              <a:latin typeface="Frank Ruhl Libre"/>
              <a:ea typeface="Frank Ruhl Libre"/>
              <a:cs typeface="Frank Ruhl Libre"/>
              <a:sym typeface="Frank Ruhl Libre"/>
            </a:endParaRPr>
          </a:p>
          <a:p>
            <a:pPr indent="0" lvl="0" marL="0" marR="0" rtl="0" algn="l">
              <a:lnSpc>
                <a:spcPct val="100000"/>
              </a:lnSpc>
              <a:spcBef>
                <a:spcPts val="0"/>
              </a:spcBef>
              <a:spcAft>
                <a:spcPts val="1600"/>
              </a:spcAft>
              <a:buClr>
                <a:srgbClr val="000000"/>
              </a:buClr>
              <a:buSzPts val="800"/>
              <a:buFont typeface="Arial"/>
              <a:buNone/>
            </a:pPr>
            <a:r>
              <a:rPr b="0" i="0" lang="en" sz="800" u="none" cap="none" strike="noStrike">
                <a:solidFill>
                  <a:schemeClr val="dk1"/>
                </a:solidFill>
                <a:latin typeface="Frank Ruhl Libre"/>
                <a:ea typeface="Frank Ruhl Libre"/>
                <a:cs typeface="Frank Ruhl Libre"/>
                <a:sym typeface="Frank Ruhl Libre"/>
              </a:rPr>
              <a:t>Places that were possible to be pinned on a map (e.g. names of cities, temples, shrines, bridges)</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761" name="Google Shape;761;p30"/>
          <p:cNvSpPr txBox="1"/>
          <p:nvPr/>
        </p:nvSpPr>
        <p:spPr>
          <a:xfrm rot="1355592">
            <a:off x="4125796" y="1884024"/>
            <a:ext cx="495854" cy="40008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Frank Ruhl Libre"/>
                <a:ea typeface="Frank Ruhl Libre"/>
                <a:cs typeface="Frank Ruhl Libre"/>
                <a:sym typeface="Frank Ruhl Libre"/>
              </a:rPr>
              <a:t>104</a:t>
            </a:r>
            <a:endParaRPr b="1" i="0" sz="1400" u="none" cap="none" strike="noStrike">
              <a:solidFill>
                <a:schemeClr val="lt1"/>
              </a:solidFill>
              <a:latin typeface="Frank Ruhl Libre"/>
              <a:ea typeface="Frank Ruhl Libre"/>
              <a:cs typeface="Frank Ruhl Libre"/>
              <a:sym typeface="Frank Ruhl Libre"/>
            </a:endParaRPr>
          </a:p>
        </p:txBody>
      </p:sp>
      <p:sp>
        <p:nvSpPr>
          <p:cNvPr id="762" name="Google Shape;762;p30"/>
          <p:cNvSpPr txBox="1"/>
          <p:nvPr/>
        </p:nvSpPr>
        <p:spPr>
          <a:xfrm rot="1355592">
            <a:off x="3925946" y="2600199"/>
            <a:ext cx="495854" cy="40008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Frank Ruhl Libre"/>
                <a:ea typeface="Frank Ruhl Libre"/>
                <a:cs typeface="Frank Ruhl Libre"/>
                <a:sym typeface="Frank Ruhl Libre"/>
              </a:rPr>
              <a:t>365</a:t>
            </a:r>
            <a:endParaRPr b="1" i="0" sz="1400" u="none" cap="none" strike="noStrike">
              <a:solidFill>
                <a:schemeClr val="lt1"/>
              </a:solidFill>
              <a:latin typeface="Frank Ruhl Libre"/>
              <a:ea typeface="Frank Ruhl Libre"/>
              <a:cs typeface="Frank Ruhl Libre"/>
              <a:sym typeface="Frank Ruhl Libre"/>
            </a:endParaRPr>
          </a:p>
        </p:txBody>
      </p:sp>
      <p:sp>
        <p:nvSpPr>
          <p:cNvPr id="763" name="Google Shape;763;p30"/>
          <p:cNvSpPr txBox="1"/>
          <p:nvPr/>
        </p:nvSpPr>
        <p:spPr>
          <a:xfrm rot="1355592">
            <a:off x="3620271" y="3341399"/>
            <a:ext cx="495854" cy="40008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Frank Ruhl Libre"/>
                <a:ea typeface="Frank Ruhl Libre"/>
                <a:cs typeface="Frank Ruhl Libre"/>
                <a:sym typeface="Frank Ruhl Libre"/>
              </a:rPr>
              <a:t>469</a:t>
            </a:r>
            <a:endParaRPr b="1" i="0" sz="1400" u="none" cap="none" strike="noStrike">
              <a:solidFill>
                <a:schemeClr val="lt1"/>
              </a:solidFill>
              <a:latin typeface="Frank Ruhl Libre"/>
              <a:ea typeface="Frank Ruhl Libre"/>
              <a:cs typeface="Frank Ruhl Libre"/>
              <a:sym typeface="Frank Ruhl Libre"/>
            </a:endParaRPr>
          </a:p>
        </p:txBody>
      </p:sp>
      <p:sp>
        <p:nvSpPr>
          <p:cNvPr id="764" name="Google Shape;764;p30"/>
          <p:cNvSpPr txBox="1"/>
          <p:nvPr/>
        </p:nvSpPr>
        <p:spPr>
          <a:xfrm>
            <a:off x="1450550" y="3034300"/>
            <a:ext cx="426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765" name="Google Shape;765;p30"/>
          <p:cNvSpPr txBox="1"/>
          <p:nvPr/>
        </p:nvSpPr>
        <p:spPr>
          <a:xfrm rot="1355466">
            <a:off x="2959047" y="3790722"/>
            <a:ext cx="1608739" cy="353839"/>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100"/>
              <a:buFont typeface="Arial"/>
              <a:buNone/>
            </a:pPr>
            <a:r>
              <a:rPr b="0" i="1" lang="en" sz="1100" u="none" cap="none" strike="noStrike">
                <a:solidFill>
                  <a:srgbClr val="073763"/>
                </a:solidFill>
                <a:latin typeface="Frank Ruhl Libre Light"/>
                <a:ea typeface="Frank Ruhl Libre Light"/>
                <a:cs typeface="Frank Ruhl Libre Light"/>
                <a:sym typeface="Frank Ruhl Libre Light"/>
              </a:rPr>
              <a:t>Number of tags</a:t>
            </a:r>
            <a:endParaRPr b="0" i="1" sz="1100" u="none" cap="none" strike="noStrike">
              <a:solidFill>
                <a:srgbClr val="073763"/>
              </a:solidFill>
              <a:latin typeface="Frank Ruhl Libre Light"/>
              <a:ea typeface="Frank Ruhl Libre Light"/>
              <a:cs typeface="Frank Ruhl Libre Light"/>
              <a:sym typeface="Frank Ruhl Libre Light"/>
            </a:endParaRPr>
          </a:p>
        </p:txBody>
      </p:sp>
      <p:sp>
        <p:nvSpPr>
          <p:cNvPr id="766" name="Google Shape;766;p30"/>
          <p:cNvSpPr txBox="1"/>
          <p:nvPr/>
        </p:nvSpPr>
        <p:spPr>
          <a:xfrm>
            <a:off x="1732975" y="931563"/>
            <a:ext cx="29466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0E101A"/>
                </a:solidFill>
                <a:latin typeface="EB Garamond"/>
                <a:ea typeface="EB Garamond"/>
                <a:cs typeface="EB Garamond"/>
                <a:sym typeface="EB Garamond"/>
              </a:rPr>
              <a:t>Inter-annotator Agreement (ΙΑΑ)</a:t>
            </a:r>
            <a:endParaRPr b="1" i="0" sz="1500" u="none" cap="none" strike="noStrike">
              <a:solidFill>
                <a:srgbClr val="0E101A"/>
              </a:solidFill>
              <a:latin typeface="EB Garamond"/>
              <a:ea typeface="EB Garamond"/>
              <a:cs typeface="EB Garamond"/>
              <a:sym typeface="EB Garamond"/>
            </a:endParaRPr>
          </a:p>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rgbClr val="0E101A"/>
                </a:solidFill>
                <a:latin typeface="EB Garamond"/>
                <a:ea typeface="EB Garamond"/>
                <a:cs typeface="EB Garamond"/>
                <a:sym typeface="EB Garamond"/>
              </a:rPr>
              <a:t>Micro-averaged Cohen’s kappa</a:t>
            </a:r>
            <a:endParaRPr b="1" i="0" sz="1100" u="none" cap="none" strike="noStrike">
              <a:solidFill>
                <a:srgbClr val="0E101A"/>
              </a:solidFill>
              <a:latin typeface="EB Garamond"/>
              <a:ea typeface="EB Garamond"/>
              <a:cs typeface="EB Garamond"/>
              <a:sym typeface="EB Garamond"/>
            </a:endParaRPr>
          </a:p>
        </p:txBody>
      </p:sp>
      <p:sp>
        <p:nvSpPr>
          <p:cNvPr id="767" name="Google Shape;767;p30"/>
          <p:cNvSpPr txBox="1"/>
          <p:nvPr/>
        </p:nvSpPr>
        <p:spPr>
          <a:xfrm>
            <a:off x="2258625" y="1742950"/>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EB Garamond"/>
                <a:ea typeface="EB Garamond"/>
                <a:cs typeface="EB Garamond"/>
                <a:sym typeface="EB Garamond"/>
              </a:rPr>
              <a:t>42.97%</a:t>
            </a:r>
            <a:endParaRPr b="0" i="0" sz="100" u="none" cap="none" strike="noStrike">
              <a:solidFill>
                <a:schemeClr val="dk1"/>
              </a:solidFill>
              <a:latin typeface="Frank Ruhl Libre Light"/>
              <a:ea typeface="Frank Ruhl Libre Light"/>
              <a:cs typeface="Frank Ruhl Libre Light"/>
              <a:sym typeface="Frank Ruhl Libre Light"/>
            </a:endParaRPr>
          </a:p>
        </p:txBody>
      </p:sp>
      <p:sp>
        <p:nvSpPr>
          <p:cNvPr id="768" name="Google Shape;768;p30"/>
          <p:cNvSpPr txBox="1"/>
          <p:nvPr/>
        </p:nvSpPr>
        <p:spPr>
          <a:xfrm>
            <a:off x="2258625" y="2369413"/>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EB Garamond"/>
                <a:ea typeface="EB Garamond"/>
                <a:cs typeface="EB Garamond"/>
                <a:sym typeface="EB Garamond"/>
              </a:rPr>
              <a:t>78.63%</a:t>
            </a:r>
            <a:endParaRPr b="0" i="0" sz="100" u="none" cap="none" strike="noStrike">
              <a:solidFill>
                <a:schemeClr val="dk1"/>
              </a:solidFill>
              <a:latin typeface="Frank Ruhl Libre Light"/>
              <a:ea typeface="Frank Ruhl Libre Light"/>
              <a:cs typeface="Frank Ruhl Libre Light"/>
              <a:sym typeface="Frank Ruhl Libre Light"/>
            </a:endParaRPr>
          </a:p>
        </p:txBody>
      </p:sp>
      <p:sp>
        <p:nvSpPr>
          <p:cNvPr id="769" name="Google Shape;769;p30"/>
          <p:cNvSpPr txBox="1"/>
          <p:nvPr/>
        </p:nvSpPr>
        <p:spPr>
          <a:xfrm>
            <a:off x="2199400" y="2995900"/>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EB Garamond"/>
                <a:ea typeface="EB Garamond"/>
                <a:cs typeface="EB Garamond"/>
                <a:sym typeface="EB Garamond"/>
              </a:rPr>
              <a:t>78.80%</a:t>
            </a:r>
            <a:endParaRPr b="0" i="0" sz="100" u="none" cap="none" strike="noStrike">
              <a:solidFill>
                <a:schemeClr val="dk1"/>
              </a:solidFill>
              <a:latin typeface="Frank Ruhl Libre Light"/>
              <a:ea typeface="Frank Ruhl Libre Light"/>
              <a:cs typeface="Frank Ruhl Libre Light"/>
              <a:sym typeface="Frank Ruhl Libre Light"/>
            </a:endParaRPr>
          </a:p>
        </p:txBody>
      </p:sp>
      <p:sp>
        <p:nvSpPr>
          <p:cNvPr id="770" name="Google Shape;770;p30"/>
          <p:cNvSpPr txBox="1"/>
          <p:nvPr>
            <p:ph type="title"/>
          </p:nvPr>
        </p:nvSpPr>
        <p:spPr>
          <a:xfrm>
            <a:off x="1041075" y="6200"/>
            <a:ext cx="7061700" cy="6990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sz="1900">
                <a:solidFill>
                  <a:schemeClr val="lt1"/>
                </a:solidFill>
                <a:latin typeface="EB Garamond"/>
                <a:ea typeface="EB Garamond"/>
                <a:cs typeface="EB Garamond"/>
                <a:sym typeface="EB Garamond"/>
              </a:rPr>
              <a:t>Dataset development</a:t>
            </a:r>
            <a:endParaRPr>
              <a:solidFill>
                <a:schemeClr val="lt1"/>
              </a:solidFill>
            </a:endParaRPr>
          </a:p>
        </p:txBody>
      </p:sp>
      <p:sp>
        <p:nvSpPr>
          <p:cNvPr id="771" name="Google Shape;771;p30"/>
          <p:cNvSpPr txBox="1"/>
          <p:nvPr/>
        </p:nvSpPr>
        <p:spPr>
          <a:xfrm>
            <a:off x="5617000" y="914838"/>
            <a:ext cx="30000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0E101A"/>
                </a:solidFill>
                <a:latin typeface="EB Garamond"/>
                <a:ea typeface="EB Garamond"/>
                <a:cs typeface="EB Garamond"/>
                <a:sym typeface="EB Garamond"/>
              </a:rPr>
              <a:t>Tags for place-names</a:t>
            </a:r>
            <a:endParaRPr b="1" i="0" sz="1500" u="none" cap="none" strike="noStrike">
              <a:solidFill>
                <a:srgbClr val="0E101A"/>
              </a:solidFill>
              <a:latin typeface="EB Garamond"/>
              <a:ea typeface="EB Garamond"/>
              <a:cs typeface="EB Garamond"/>
              <a:sym typeface="EB Garamond"/>
            </a:endParaRPr>
          </a:p>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rgbClr val="0E101A"/>
                </a:solidFill>
                <a:latin typeface="EB Garamond"/>
                <a:ea typeface="EB Garamond"/>
                <a:cs typeface="EB Garamond"/>
                <a:sym typeface="EB Garamond"/>
              </a:rPr>
              <a:t>Annotations</a:t>
            </a:r>
            <a:endParaRPr b="0" i="0" sz="1400" u="none" cap="none" strike="noStrike">
              <a:solidFill>
                <a:srgbClr val="000000"/>
              </a:solidFill>
              <a:latin typeface="Arial"/>
              <a:ea typeface="Arial"/>
              <a:cs typeface="Arial"/>
              <a:sym typeface="Arial"/>
            </a:endParaRPr>
          </a:p>
        </p:txBody>
      </p:sp>
      <p:graphicFrame>
        <p:nvGraphicFramePr>
          <p:cNvPr id="772" name="Google Shape;772;p30"/>
          <p:cNvGraphicFramePr/>
          <p:nvPr/>
        </p:nvGraphicFramePr>
        <p:xfrm>
          <a:off x="73250" y="3821338"/>
          <a:ext cx="3000000" cy="3000000"/>
        </p:xfrm>
        <a:graphic>
          <a:graphicData uri="http://schemas.openxmlformats.org/drawingml/2006/table">
            <a:tbl>
              <a:tblPr>
                <a:noFill/>
                <a:tableStyleId>{F5573767-641F-4206-A036-CCD54166AA4B}</a:tableStyleId>
              </a:tblPr>
              <a:tblGrid>
                <a:gridCol w="395375"/>
                <a:gridCol w="834300"/>
                <a:gridCol w="880950"/>
                <a:gridCol w="811675"/>
              </a:tblGrid>
              <a:tr h="270100">
                <a:tc>
                  <a:txBody>
                    <a:bodyPr/>
                    <a:lstStyle/>
                    <a:p>
                      <a:pPr indent="0" lvl="0" marL="0" marR="0" rtl="0" algn="ctr">
                        <a:lnSpc>
                          <a:spcPct val="100000"/>
                        </a:lnSpc>
                        <a:spcBef>
                          <a:spcPts val="0"/>
                        </a:spcBef>
                        <a:spcAft>
                          <a:spcPts val="0"/>
                        </a:spcAft>
                        <a:buClr>
                          <a:srgbClr val="000000"/>
                        </a:buClr>
                        <a:buSzPts val="1200"/>
                        <a:buFont typeface="Arial"/>
                        <a:buNone/>
                      </a:pPr>
                      <a:r>
                        <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700" u="none" cap="none" strike="noStrike">
                          <a:latin typeface="EB Garamond"/>
                          <a:ea typeface="EB Garamond"/>
                          <a:cs typeface="EB Garamond"/>
                          <a:sym typeface="EB Garamond"/>
                        </a:rPr>
                        <a:t>Precision</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700" u="none" cap="none" strike="noStrike">
                          <a:latin typeface="EB Garamond"/>
                          <a:ea typeface="EB Garamond"/>
                          <a:cs typeface="EB Garamond"/>
                          <a:sym typeface="EB Garamond"/>
                        </a:rPr>
                        <a:t>Recall</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700" u="none" cap="none" strike="noStrike">
                          <a:latin typeface="EB Garamond"/>
                          <a:ea typeface="EB Garamond"/>
                          <a:cs typeface="EB Garamond"/>
                          <a:sym typeface="EB Garamond"/>
                        </a:rPr>
                        <a:t>F1-score</a:t>
                      </a:r>
                      <a:endParaRPr b="1" sz="700" u="none" cap="none" strike="noStrike">
                        <a:latin typeface="EB Garamond"/>
                        <a:ea typeface="EB Garamond"/>
                        <a:cs typeface="EB Garamond"/>
                        <a:sym typeface="EB Garamond"/>
                      </a:endParaRPr>
                    </a:p>
                  </a:txBody>
                  <a:tcPr marT="91425" marB="91425" marR="91425" marL="91425"/>
                </a:tc>
              </a:tr>
              <a:tr h="270100">
                <a:tc>
                  <a:txBody>
                    <a:bodyPr/>
                    <a:lstStyle/>
                    <a:p>
                      <a:pPr indent="0" lvl="0" marL="0" marR="0" rtl="0" algn="ctr">
                        <a:lnSpc>
                          <a:spcPct val="100000"/>
                        </a:lnSpc>
                        <a:spcBef>
                          <a:spcPts val="0"/>
                        </a:spcBef>
                        <a:spcAft>
                          <a:spcPts val="0"/>
                        </a:spcAft>
                        <a:buClr>
                          <a:srgbClr val="000000"/>
                        </a:buClr>
                        <a:buSzPts val="1200"/>
                        <a:buFont typeface="Arial"/>
                        <a:buNone/>
                      </a:pPr>
                      <a:r>
                        <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700" u="none" cap="none" strike="noStrike">
                          <a:latin typeface="EB Garamond"/>
                          <a:ea typeface="EB Garamond"/>
                          <a:cs typeface="EB Garamond"/>
                          <a:sym typeface="EB Garamond"/>
                        </a:rPr>
                        <a:t>SPACY      BERT</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700" u="none" cap="none" strike="noStrike">
                          <a:solidFill>
                            <a:srgbClr val="000000"/>
                          </a:solidFill>
                          <a:latin typeface="EB Garamond"/>
                          <a:ea typeface="EB Garamond"/>
                          <a:cs typeface="EB Garamond"/>
                          <a:sym typeface="EB Garamond"/>
                        </a:rPr>
                        <a:t>SPACY </a:t>
                      </a:r>
                      <a:r>
                        <a:rPr b="1" lang="en" sz="700" u="none" cap="none" strike="noStrike">
                          <a:solidFill>
                            <a:schemeClr val="dk1"/>
                          </a:solidFill>
                          <a:latin typeface="EB Garamond"/>
                          <a:ea typeface="EB Garamond"/>
                          <a:cs typeface="EB Garamond"/>
                          <a:sym typeface="EB Garamond"/>
                        </a:rPr>
                        <a:t>      </a:t>
                      </a:r>
                      <a:r>
                        <a:rPr b="1" lang="en" sz="700" u="none" cap="none" strike="noStrike">
                          <a:solidFill>
                            <a:srgbClr val="000000"/>
                          </a:solidFill>
                          <a:latin typeface="EB Garamond"/>
                          <a:ea typeface="EB Garamond"/>
                          <a:cs typeface="EB Garamond"/>
                          <a:sym typeface="EB Garamond"/>
                        </a:rPr>
                        <a:t>BERT</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700" u="none" cap="none" strike="noStrike">
                          <a:solidFill>
                            <a:srgbClr val="000000"/>
                          </a:solidFill>
                          <a:latin typeface="EB Garamond"/>
                          <a:ea typeface="EB Garamond"/>
                          <a:cs typeface="EB Garamond"/>
                          <a:sym typeface="EB Garamond"/>
                        </a:rPr>
                        <a:t>SPACY</a:t>
                      </a:r>
                      <a:r>
                        <a:rPr b="1" lang="en" sz="700" u="none" cap="none" strike="noStrike">
                          <a:solidFill>
                            <a:schemeClr val="dk1"/>
                          </a:solidFill>
                          <a:latin typeface="EB Garamond"/>
                          <a:ea typeface="EB Garamond"/>
                          <a:cs typeface="EB Garamond"/>
                          <a:sym typeface="EB Garamond"/>
                        </a:rPr>
                        <a:t>      </a:t>
                      </a:r>
                      <a:r>
                        <a:rPr b="1" lang="en" sz="700" u="none" cap="none" strike="noStrike">
                          <a:solidFill>
                            <a:srgbClr val="000000"/>
                          </a:solidFill>
                          <a:latin typeface="EB Garamond"/>
                          <a:ea typeface="EB Garamond"/>
                          <a:cs typeface="EB Garamond"/>
                          <a:sym typeface="EB Garamond"/>
                        </a:rPr>
                        <a:t>BERT</a:t>
                      </a:r>
                      <a:endParaRPr b="1" sz="700" u="none" cap="none" strike="noStrike">
                        <a:latin typeface="EB Garamond"/>
                        <a:ea typeface="EB Garamond"/>
                        <a:cs typeface="EB Garamond"/>
                        <a:sym typeface="EB Garamond"/>
                      </a:endParaRPr>
                    </a:p>
                  </a:txBody>
                  <a:tcPr marT="91425" marB="91425" marR="91425" marL="91425"/>
                </a:tc>
              </a:tr>
              <a:tr h="270100">
                <a:tc>
                  <a:txBody>
                    <a:bodyPr/>
                    <a:lstStyle/>
                    <a:p>
                      <a:pPr indent="0" lvl="0" marL="0" marR="0" rtl="0" algn="ctr">
                        <a:lnSpc>
                          <a:spcPct val="100000"/>
                        </a:lnSpc>
                        <a:spcBef>
                          <a:spcPts val="0"/>
                        </a:spcBef>
                        <a:spcAft>
                          <a:spcPts val="0"/>
                        </a:spcAft>
                        <a:buClr>
                          <a:srgbClr val="000000"/>
                        </a:buClr>
                        <a:buSzPts val="1200"/>
                        <a:buFont typeface="Arial"/>
                        <a:buNone/>
                      </a:pPr>
                      <a:r>
                        <a:rPr b="1" lang="en" sz="700" u="none" cap="none" strike="noStrike">
                          <a:latin typeface="EB Garamond"/>
                          <a:ea typeface="EB Garamond"/>
                          <a:cs typeface="EB Garamond"/>
                          <a:sym typeface="EB Garamond"/>
                        </a:rPr>
                        <a:t>GPE</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b="1" lang="en" sz="700" u="none" cap="none" strike="noStrike">
                          <a:latin typeface="EB Garamond"/>
                          <a:ea typeface="EB Garamond"/>
                          <a:cs typeface="EB Garamond"/>
                          <a:sym typeface="EB Garamond"/>
                        </a:rPr>
                        <a:t>0.39  </a:t>
                      </a:r>
                      <a:r>
                        <a:rPr b="1" lang="en" sz="700" u="none" cap="none" strike="noStrike">
                          <a:solidFill>
                            <a:schemeClr val="dk1"/>
                          </a:solidFill>
                          <a:latin typeface="EB Garamond"/>
                          <a:ea typeface="EB Garamond"/>
                          <a:cs typeface="EB Garamond"/>
                          <a:sym typeface="EB Garamond"/>
                        </a:rPr>
                        <a:t>     </a:t>
                      </a:r>
                      <a:r>
                        <a:rPr b="1" lang="en" sz="700" u="none" cap="none" strike="noStrike">
                          <a:latin typeface="EB Garamond"/>
                          <a:ea typeface="EB Garamond"/>
                          <a:cs typeface="EB Garamond"/>
                          <a:sym typeface="EB Garamond"/>
                        </a:rPr>
                        <a:t>0.73</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700" u="none" cap="none" strike="noStrike">
                          <a:solidFill>
                            <a:srgbClr val="000000"/>
                          </a:solidFill>
                          <a:latin typeface="EB Garamond"/>
                          <a:ea typeface="EB Garamond"/>
                          <a:cs typeface="EB Garamond"/>
                          <a:sym typeface="EB Garamond"/>
                        </a:rPr>
                        <a:t>0.44</a:t>
                      </a:r>
                      <a:r>
                        <a:rPr b="1" lang="en" sz="700" u="none" cap="none" strike="noStrike">
                          <a:solidFill>
                            <a:schemeClr val="dk1"/>
                          </a:solidFill>
                          <a:latin typeface="EB Garamond"/>
                          <a:ea typeface="EB Garamond"/>
                          <a:cs typeface="EB Garamond"/>
                          <a:sym typeface="EB Garamond"/>
                        </a:rPr>
                        <a:t>      </a:t>
                      </a:r>
                      <a:r>
                        <a:rPr b="1" lang="en" sz="700" u="none" cap="none" strike="noStrike">
                          <a:solidFill>
                            <a:srgbClr val="000000"/>
                          </a:solidFill>
                          <a:latin typeface="EB Garamond"/>
                          <a:ea typeface="EB Garamond"/>
                          <a:cs typeface="EB Garamond"/>
                          <a:sym typeface="EB Garamond"/>
                        </a:rPr>
                        <a:t>0.74</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700" u="none" cap="none" strike="noStrike">
                          <a:solidFill>
                            <a:srgbClr val="000000"/>
                          </a:solidFill>
                          <a:latin typeface="EB Garamond"/>
                          <a:ea typeface="EB Garamond"/>
                          <a:cs typeface="EB Garamond"/>
                          <a:sym typeface="EB Garamond"/>
                        </a:rPr>
                        <a:t>0.41</a:t>
                      </a:r>
                      <a:r>
                        <a:rPr b="1" lang="en" sz="700" u="none" cap="none" strike="noStrike">
                          <a:solidFill>
                            <a:schemeClr val="dk1"/>
                          </a:solidFill>
                          <a:latin typeface="EB Garamond"/>
                          <a:ea typeface="EB Garamond"/>
                          <a:cs typeface="EB Garamond"/>
                          <a:sym typeface="EB Garamond"/>
                        </a:rPr>
                        <a:t>      </a:t>
                      </a:r>
                      <a:r>
                        <a:rPr b="1" lang="en" sz="700" u="none" cap="none" strike="noStrike">
                          <a:solidFill>
                            <a:srgbClr val="000000"/>
                          </a:solidFill>
                          <a:latin typeface="EB Garamond"/>
                          <a:ea typeface="EB Garamond"/>
                          <a:cs typeface="EB Garamond"/>
                          <a:sym typeface="EB Garamond"/>
                        </a:rPr>
                        <a:t> </a:t>
                      </a:r>
                      <a:r>
                        <a:rPr b="1" lang="en" sz="700" u="none" cap="none" strike="noStrike">
                          <a:solidFill>
                            <a:schemeClr val="accent5"/>
                          </a:solidFill>
                          <a:latin typeface="EB Garamond"/>
                          <a:ea typeface="EB Garamond"/>
                          <a:cs typeface="EB Garamond"/>
                          <a:sym typeface="EB Garamond"/>
                        </a:rPr>
                        <a:t>0.74</a:t>
                      </a:r>
                      <a:endParaRPr b="1" sz="700" u="none" cap="none" strike="noStrike">
                        <a:solidFill>
                          <a:schemeClr val="accent5"/>
                        </a:solidFill>
                        <a:latin typeface="EB Garamond"/>
                        <a:ea typeface="EB Garamond"/>
                        <a:cs typeface="EB Garamond"/>
                        <a:sym typeface="EB Garamond"/>
                      </a:endParaRPr>
                    </a:p>
                  </a:txBody>
                  <a:tcPr marT="91425" marB="91425" marR="91425" marL="91425"/>
                </a:tc>
              </a:tr>
              <a:tr h="270100">
                <a:tc>
                  <a:txBody>
                    <a:bodyPr/>
                    <a:lstStyle/>
                    <a:p>
                      <a:pPr indent="0" lvl="0" marL="0" marR="0" rtl="0" algn="ctr">
                        <a:lnSpc>
                          <a:spcPct val="100000"/>
                        </a:lnSpc>
                        <a:spcBef>
                          <a:spcPts val="0"/>
                        </a:spcBef>
                        <a:spcAft>
                          <a:spcPts val="0"/>
                        </a:spcAft>
                        <a:buClr>
                          <a:srgbClr val="000000"/>
                        </a:buClr>
                        <a:buSzPts val="1200"/>
                        <a:buFont typeface="Arial"/>
                        <a:buNone/>
                      </a:pPr>
                      <a:r>
                        <a:rPr b="1" lang="en" sz="700" u="none" cap="none" strike="noStrike">
                          <a:latin typeface="EB Garamond"/>
                          <a:ea typeface="EB Garamond"/>
                          <a:cs typeface="EB Garamond"/>
                          <a:sym typeface="EB Garamond"/>
                        </a:rPr>
                        <a:t>LOC</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700" u="none" cap="none" strike="noStrike">
                          <a:solidFill>
                            <a:srgbClr val="000000"/>
                          </a:solidFill>
                          <a:latin typeface="EB Garamond"/>
                          <a:ea typeface="EB Garamond"/>
                          <a:cs typeface="EB Garamond"/>
                          <a:sym typeface="EB Garamond"/>
                        </a:rPr>
                        <a:t>0.59</a:t>
                      </a:r>
                      <a:r>
                        <a:rPr b="1" lang="en" sz="700" u="none" cap="none" strike="noStrike">
                          <a:solidFill>
                            <a:schemeClr val="dk1"/>
                          </a:solidFill>
                          <a:latin typeface="EB Garamond"/>
                          <a:ea typeface="EB Garamond"/>
                          <a:cs typeface="EB Garamond"/>
                          <a:sym typeface="EB Garamond"/>
                        </a:rPr>
                        <a:t>      </a:t>
                      </a:r>
                      <a:r>
                        <a:rPr b="1" lang="en" sz="700" u="none" cap="none" strike="noStrike">
                          <a:solidFill>
                            <a:srgbClr val="000000"/>
                          </a:solidFill>
                          <a:latin typeface="EB Garamond"/>
                          <a:ea typeface="EB Garamond"/>
                          <a:cs typeface="EB Garamond"/>
                          <a:sym typeface="EB Garamond"/>
                        </a:rPr>
                        <a:t>0.59</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700" u="none" cap="none" strike="noStrike">
                          <a:solidFill>
                            <a:srgbClr val="000000"/>
                          </a:solidFill>
                          <a:latin typeface="EB Garamond"/>
                          <a:ea typeface="EB Garamond"/>
                          <a:cs typeface="EB Garamond"/>
                          <a:sym typeface="EB Garamond"/>
                        </a:rPr>
                        <a:t>0.50 </a:t>
                      </a:r>
                      <a:r>
                        <a:rPr b="1" lang="en" sz="700" u="none" cap="none" strike="noStrike">
                          <a:solidFill>
                            <a:schemeClr val="dk1"/>
                          </a:solidFill>
                          <a:latin typeface="EB Garamond"/>
                          <a:ea typeface="EB Garamond"/>
                          <a:cs typeface="EB Garamond"/>
                          <a:sym typeface="EB Garamond"/>
                        </a:rPr>
                        <a:t>      </a:t>
                      </a:r>
                      <a:r>
                        <a:rPr b="1" lang="en" sz="700" u="none" cap="none" strike="noStrike">
                          <a:solidFill>
                            <a:srgbClr val="000000"/>
                          </a:solidFill>
                          <a:latin typeface="EB Garamond"/>
                          <a:ea typeface="EB Garamond"/>
                          <a:cs typeface="EB Garamond"/>
                          <a:sym typeface="EB Garamond"/>
                        </a:rPr>
                        <a:t>0.50</a:t>
                      </a:r>
                      <a:endParaRPr b="1" sz="700" u="none" cap="none" strike="noStrike">
                        <a:latin typeface="EB Garamond"/>
                        <a:ea typeface="EB Garamond"/>
                        <a:cs typeface="EB Garamond"/>
                        <a:sym typeface="EB Garamond"/>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 sz="700" u="none" cap="none" strike="noStrike">
                          <a:solidFill>
                            <a:schemeClr val="accent5"/>
                          </a:solidFill>
                          <a:latin typeface="EB Garamond"/>
                          <a:ea typeface="EB Garamond"/>
                          <a:cs typeface="EB Garamond"/>
                          <a:sym typeface="EB Garamond"/>
                        </a:rPr>
                        <a:t>0.54</a:t>
                      </a:r>
                      <a:r>
                        <a:rPr b="1" lang="en" sz="700" u="none" cap="none" strike="noStrike">
                          <a:solidFill>
                            <a:schemeClr val="dk1"/>
                          </a:solidFill>
                          <a:latin typeface="EB Garamond"/>
                          <a:ea typeface="EB Garamond"/>
                          <a:cs typeface="EB Garamond"/>
                          <a:sym typeface="EB Garamond"/>
                        </a:rPr>
                        <a:t>      </a:t>
                      </a:r>
                      <a:r>
                        <a:rPr b="1" lang="en" sz="700" u="none" cap="none" strike="noStrike">
                          <a:solidFill>
                            <a:schemeClr val="accent5"/>
                          </a:solidFill>
                          <a:latin typeface="EB Garamond"/>
                          <a:ea typeface="EB Garamond"/>
                          <a:cs typeface="EB Garamond"/>
                          <a:sym typeface="EB Garamond"/>
                        </a:rPr>
                        <a:t>0.54</a:t>
                      </a:r>
                      <a:endParaRPr b="1" sz="700" u="none" cap="none" strike="noStrike">
                        <a:solidFill>
                          <a:schemeClr val="accent5"/>
                        </a:solidFill>
                        <a:latin typeface="EB Garamond"/>
                        <a:ea typeface="EB Garamond"/>
                        <a:cs typeface="EB Garamond"/>
                        <a:sym typeface="EB Garamond"/>
                      </a:endParaRPr>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172" name="Shape 172"/>
        <p:cNvGrpSpPr/>
        <p:nvPr/>
      </p:nvGrpSpPr>
      <p:grpSpPr>
        <a:xfrm>
          <a:off x="0" y="0"/>
          <a:ext cx="0" cy="0"/>
          <a:chOff x="0" y="0"/>
          <a:chExt cx="0" cy="0"/>
        </a:xfrm>
      </p:grpSpPr>
      <p:sp>
        <p:nvSpPr>
          <p:cNvPr id="173" name="Google Shape;173;p4"/>
          <p:cNvSpPr txBox="1"/>
          <p:nvPr>
            <p:ph type="title"/>
          </p:nvPr>
        </p:nvSpPr>
        <p:spPr>
          <a:xfrm>
            <a:off x="1041150" y="643725"/>
            <a:ext cx="7061700" cy="699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1600"/>
              <a:buNone/>
            </a:pPr>
            <a:r>
              <a:rPr lang="en"/>
              <a:t>Research Questions</a:t>
            </a:r>
            <a:endParaRPr/>
          </a:p>
        </p:txBody>
      </p:sp>
      <p:sp>
        <p:nvSpPr>
          <p:cNvPr id="174" name="Google Shape;174;p4"/>
          <p:cNvSpPr txBox="1"/>
          <p:nvPr>
            <p:ph idx="12" type="sldNum"/>
          </p:nvPr>
        </p:nvSpPr>
        <p:spPr>
          <a:xfrm>
            <a:off x="4250075"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t>‹#›</a:t>
            </a:fld>
            <a:endParaRPr>
              <a:solidFill>
                <a:schemeClr val="lt1"/>
              </a:solidFill>
            </a:endParaRPr>
          </a:p>
        </p:txBody>
      </p:sp>
      <p:grpSp>
        <p:nvGrpSpPr>
          <p:cNvPr id="175" name="Google Shape;175;p4"/>
          <p:cNvGrpSpPr/>
          <p:nvPr/>
        </p:nvGrpSpPr>
        <p:grpSpPr>
          <a:xfrm>
            <a:off x="1041142" y="2524007"/>
            <a:ext cx="359272" cy="376691"/>
            <a:chOff x="5961125" y="1623900"/>
            <a:chExt cx="427450" cy="448175"/>
          </a:xfrm>
        </p:grpSpPr>
        <p:sp>
          <p:nvSpPr>
            <p:cNvPr id="176" name="Google Shape;176;p4"/>
            <p:cNvSpPr/>
            <p:nvPr/>
          </p:nvSpPr>
          <p:spPr>
            <a:xfrm>
              <a:off x="5961125" y="1678700"/>
              <a:ext cx="376925" cy="376925"/>
            </a:xfrm>
            <a:custGeom>
              <a:rect b="b" l="l" r="r" t="t"/>
              <a:pathLst>
                <a:path extrusionOk="0" fill="none" h="15077" w="15077">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4"/>
            <p:cNvSpPr/>
            <p:nvPr/>
          </p:nvSpPr>
          <p:spPr>
            <a:xfrm>
              <a:off x="6009825" y="1727425"/>
              <a:ext cx="279500" cy="279500"/>
            </a:xfrm>
            <a:custGeom>
              <a:rect b="b" l="l" r="r" t="t"/>
              <a:pathLst>
                <a:path extrusionOk="0" fill="none" h="11180" w="1118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4"/>
            <p:cNvSpPr/>
            <p:nvPr/>
          </p:nvSpPr>
          <p:spPr>
            <a:xfrm>
              <a:off x="6107250" y="1824850"/>
              <a:ext cx="84650" cy="84650"/>
            </a:xfrm>
            <a:custGeom>
              <a:rect b="b" l="l" r="r" t="t"/>
              <a:pathLst>
                <a:path extrusionOk="0" fill="none" h="3386" w="3386">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4"/>
            <p:cNvSpPr/>
            <p:nvPr/>
          </p:nvSpPr>
          <p:spPr>
            <a:xfrm>
              <a:off x="6058550" y="1776125"/>
              <a:ext cx="182075" cy="182075"/>
            </a:xfrm>
            <a:custGeom>
              <a:rect b="b" l="l" r="r" t="t"/>
              <a:pathLst>
                <a:path extrusionOk="0" fill="none" h="7283" w="7283">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4"/>
            <p:cNvSpPr/>
            <p:nvPr/>
          </p:nvSpPr>
          <p:spPr>
            <a:xfrm>
              <a:off x="5971475" y="2001400"/>
              <a:ext cx="74925" cy="70675"/>
            </a:xfrm>
            <a:custGeom>
              <a:rect b="b" l="l" r="r" t="t"/>
              <a:pathLst>
                <a:path extrusionOk="0" fill="none" h="2827" w="2997">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4"/>
            <p:cNvSpPr/>
            <p:nvPr/>
          </p:nvSpPr>
          <p:spPr>
            <a:xfrm>
              <a:off x="6253375" y="2001400"/>
              <a:ext cx="74325" cy="70675"/>
            </a:xfrm>
            <a:custGeom>
              <a:rect b="b" l="l" r="r" t="t"/>
              <a:pathLst>
                <a:path extrusionOk="0" fill="none" h="2827" w="2973">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4"/>
            <p:cNvSpPr/>
            <p:nvPr/>
          </p:nvSpPr>
          <p:spPr>
            <a:xfrm>
              <a:off x="6137700" y="1623900"/>
              <a:ext cx="250875" cy="255150"/>
            </a:xfrm>
            <a:custGeom>
              <a:rect b="b" l="l" r="r" t="t"/>
              <a:pathLst>
                <a:path extrusionOk="0" fill="none" h="10206" w="10035">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 name="Google Shape;183;p4"/>
          <p:cNvGrpSpPr/>
          <p:nvPr/>
        </p:nvGrpSpPr>
        <p:grpSpPr>
          <a:xfrm>
            <a:off x="1041142" y="1470082"/>
            <a:ext cx="359272" cy="376691"/>
            <a:chOff x="5961125" y="1623900"/>
            <a:chExt cx="427450" cy="448175"/>
          </a:xfrm>
        </p:grpSpPr>
        <p:sp>
          <p:nvSpPr>
            <p:cNvPr id="184" name="Google Shape;184;p4"/>
            <p:cNvSpPr/>
            <p:nvPr/>
          </p:nvSpPr>
          <p:spPr>
            <a:xfrm>
              <a:off x="5961125" y="1678700"/>
              <a:ext cx="376925" cy="376925"/>
            </a:xfrm>
            <a:custGeom>
              <a:rect b="b" l="l" r="r" t="t"/>
              <a:pathLst>
                <a:path extrusionOk="0" fill="none" h="15077" w="15077">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4"/>
            <p:cNvSpPr/>
            <p:nvPr/>
          </p:nvSpPr>
          <p:spPr>
            <a:xfrm>
              <a:off x="6009825" y="1727425"/>
              <a:ext cx="279500" cy="279500"/>
            </a:xfrm>
            <a:custGeom>
              <a:rect b="b" l="l" r="r" t="t"/>
              <a:pathLst>
                <a:path extrusionOk="0" fill="none" h="11180" w="1118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4"/>
            <p:cNvSpPr/>
            <p:nvPr/>
          </p:nvSpPr>
          <p:spPr>
            <a:xfrm>
              <a:off x="6107250" y="1824850"/>
              <a:ext cx="84650" cy="84650"/>
            </a:xfrm>
            <a:custGeom>
              <a:rect b="b" l="l" r="r" t="t"/>
              <a:pathLst>
                <a:path extrusionOk="0" fill="none" h="3386" w="3386">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4"/>
            <p:cNvSpPr/>
            <p:nvPr/>
          </p:nvSpPr>
          <p:spPr>
            <a:xfrm>
              <a:off x="6058550" y="1776125"/>
              <a:ext cx="182075" cy="182075"/>
            </a:xfrm>
            <a:custGeom>
              <a:rect b="b" l="l" r="r" t="t"/>
              <a:pathLst>
                <a:path extrusionOk="0" fill="none" h="7283" w="7283">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4"/>
            <p:cNvSpPr/>
            <p:nvPr/>
          </p:nvSpPr>
          <p:spPr>
            <a:xfrm>
              <a:off x="5971475" y="2001400"/>
              <a:ext cx="74925" cy="70675"/>
            </a:xfrm>
            <a:custGeom>
              <a:rect b="b" l="l" r="r" t="t"/>
              <a:pathLst>
                <a:path extrusionOk="0" fill="none" h="2827" w="2997">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4"/>
            <p:cNvSpPr/>
            <p:nvPr/>
          </p:nvSpPr>
          <p:spPr>
            <a:xfrm>
              <a:off x="6253375" y="2001400"/>
              <a:ext cx="74325" cy="70675"/>
            </a:xfrm>
            <a:custGeom>
              <a:rect b="b" l="l" r="r" t="t"/>
              <a:pathLst>
                <a:path extrusionOk="0" fill="none" h="2827" w="2973">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4"/>
            <p:cNvSpPr/>
            <p:nvPr/>
          </p:nvSpPr>
          <p:spPr>
            <a:xfrm>
              <a:off x="6137700" y="1623900"/>
              <a:ext cx="250875" cy="255150"/>
            </a:xfrm>
            <a:custGeom>
              <a:rect b="b" l="l" r="r" t="t"/>
              <a:pathLst>
                <a:path extrusionOk="0" fill="none" h="10206" w="10035">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cap="rnd" cmpd="sng" w="121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1" name="Google Shape;191;p4"/>
          <p:cNvSpPr txBox="1"/>
          <p:nvPr/>
        </p:nvSpPr>
        <p:spPr>
          <a:xfrm>
            <a:off x="993575" y="1227475"/>
            <a:ext cx="7061700" cy="8619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2200"/>
              <a:buFont typeface="Arial"/>
              <a:buNone/>
            </a:pPr>
            <a:r>
              <a:rPr b="0" i="0" lang="en" sz="2200" u="none" cap="none" strike="noStrike">
                <a:solidFill>
                  <a:srgbClr val="595959"/>
                </a:solidFill>
                <a:latin typeface="Frank Ruhl Libre"/>
                <a:ea typeface="Frank Ruhl Libre"/>
                <a:cs typeface="Frank Ruhl Libre"/>
                <a:sym typeface="Frank Ruhl Libre"/>
              </a:rPr>
              <a:t>What kind of places are depicted in </a:t>
            </a:r>
            <a:r>
              <a:rPr b="0" i="1" lang="en" sz="2200" u="none" cap="none" strike="noStrike">
                <a:solidFill>
                  <a:srgbClr val="595959"/>
                </a:solidFill>
                <a:latin typeface="Frank Ruhl Libre"/>
                <a:ea typeface="Frank Ruhl Libre"/>
                <a:cs typeface="Frank Ruhl Libre"/>
                <a:sym typeface="Frank Ruhl Libre"/>
              </a:rPr>
              <a:t>ukiyo-e</a:t>
            </a:r>
            <a:r>
              <a:rPr b="0" i="0" lang="en" sz="2200" u="none" cap="none" strike="noStrike">
                <a:solidFill>
                  <a:srgbClr val="595959"/>
                </a:solidFill>
                <a:latin typeface="Frank Ruhl Libre"/>
                <a:ea typeface="Frank Ruhl Libre"/>
                <a:cs typeface="Frank Ruhl Libre"/>
                <a:sym typeface="Frank Ruhl Libre"/>
              </a:rPr>
              <a:t> prints and what places are not featured in the images?</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192" name="Google Shape;192;p4"/>
          <p:cNvSpPr txBox="1"/>
          <p:nvPr/>
        </p:nvSpPr>
        <p:spPr>
          <a:xfrm>
            <a:off x="1017275" y="2256050"/>
            <a:ext cx="7014300" cy="912600"/>
          </a:xfrm>
          <a:prstGeom prst="rect">
            <a:avLst/>
          </a:prstGeom>
          <a:noFill/>
          <a:ln>
            <a:noFill/>
          </a:ln>
        </p:spPr>
        <p:txBody>
          <a:bodyPr anchorCtr="0" anchor="t" bIns="91425" lIns="91425" spcFirstLastPara="1" rIns="91425" wrap="square" tIns="91425">
            <a:spAutoFit/>
          </a:bodyPr>
          <a:lstStyle/>
          <a:p>
            <a:pPr indent="0" lvl="0" marL="457200" marR="0" rtl="0" algn="l">
              <a:lnSpc>
                <a:spcPct val="115000"/>
              </a:lnSpc>
              <a:spcBef>
                <a:spcPts val="0"/>
              </a:spcBef>
              <a:spcAft>
                <a:spcPts val="800"/>
              </a:spcAft>
              <a:buClr>
                <a:srgbClr val="000000"/>
              </a:buClr>
              <a:buSzPts val="2200"/>
              <a:buFont typeface="Arial"/>
              <a:buNone/>
            </a:pPr>
            <a:r>
              <a:rPr b="0" i="0" lang="en" sz="2200" u="none" cap="none" strike="noStrike">
                <a:solidFill>
                  <a:srgbClr val="595959"/>
                </a:solidFill>
                <a:latin typeface="Frank Ruhl Libre"/>
                <a:ea typeface="Frank Ruhl Libre"/>
                <a:cs typeface="Frank Ruhl Libre"/>
                <a:sym typeface="Frank Ruhl Libre"/>
              </a:rPr>
              <a:t>How are these places distributed across Japanese territory?</a:t>
            </a:r>
            <a:endParaRPr b="0" i="0" sz="1400" u="none" cap="none" strike="noStrike">
              <a:solidFill>
                <a:srgbClr val="000000"/>
              </a:solidFill>
              <a:latin typeface="Frank Ruhl Libre Light"/>
              <a:ea typeface="Frank Ruhl Libre Light"/>
              <a:cs typeface="Frank Ruhl Libre Light"/>
              <a:sym typeface="Frank Ruhl Libre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196" name="Shape 196"/>
        <p:cNvGrpSpPr/>
        <p:nvPr/>
      </p:nvGrpSpPr>
      <p:grpSpPr>
        <a:xfrm>
          <a:off x="0" y="0"/>
          <a:ext cx="0" cy="0"/>
          <a:chOff x="0" y="0"/>
          <a:chExt cx="0" cy="0"/>
        </a:xfrm>
      </p:grpSpPr>
      <p:sp>
        <p:nvSpPr>
          <p:cNvPr id="197" name="Google Shape;197;p5"/>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198" name="Google Shape;198;p5"/>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199" name="Google Shape;199;p5"/>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00" name="Google Shape;200;p5"/>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01" name="Google Shape;201;p5"/>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02" name="Google Shape;202;p5"/>
          <p:cNvSpPr/>
          <p:nvPr/>
        </p:nvSpPr>
        <p:spPr>
          <a:xfrm>
            <a:off x="556750" y="115300"/>
            <a:ext cx="8030700" cy="431100"/>
          </a:xfrm>
          <a:prstGeom prst="rect">
            <a:avLst/>
          </a:prstGeom>
          <a:solidFill>
            <a:srgbClr val="DBC7AE">
              <a:alpha val="4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5"/>
          <p:cNvSpPr txBox="1"/>
          <p:nvPr>
            <p:ph idx="4294967295" type="title"/>
          </p:nvPr>
        </p:nvSpPr>
        <p:spPr>
          <a:xfrm>
            <a:off x="1722700" y="97300"/>
            <a:ext cx="5698800" cy="467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i="1" lang="en" sz="1900">
                <a:solidFill>
                  <a:srgbClr val="FFFFFF"/>
                </a:solidFill>
                <a:latin typeface="EB Garamond"/>
                <a:ea typeface="EB Garamond"/>
                <a:cs typeface="EB Garamond"/>
                <a:sym typeface="EB Garamond"/>
              </a:rPr>
              <a:t>Meisho-e</a:t>
            </a:r>
            <a:r>
              <a:rPr b="1" lang="en" sz="1900">
                <a:solidFill>
                  <a:srgbClr val="FFFFFF"/>
                </a:solidFill>
                <a:latin typeface="EB Garamond"/>
                <a:ea typeface="EB Garamond"/>
                <a:cs typeface="EB Garamond"/>
                <a:sym typeface="EB Garamond"/>
              </a:rPr>
              <a:t> landscape prints: Research challenges </a:t>
            </a:r>
            <a:endParaRPr sz="1200">
              <a:solidFill>
                <a:srgbClr val="FFFFFF"/>
              </a:solidFill>
            </a:endParaRPr>
          </a:p>
        </p:txBody>
      </p:sp>
      <p:pic>
        <p:nvPicPr>
          <p:cNvPr id="204" name="Google Shape;204;p5"/>
          <p:cNvPicPr preferRelativeResize="0"/>
          <p:nvPr/>
        </p:nvPicPr>
        <p:blipFill rotWithShape="1">
          <a:blip r:embed="rId3">
            <a:alphaModFix/>
          </a:blip>
          <a:srcRect b="0" l="0" r="0" t="0"/>
          <a:stretch/>
        </p:blipFill>
        <p:spPr>
          <a:xfrm>
            <a:off x="780850" y="808600"/>
            <a:ext cx="4660500" cy="3102300"/>
          </a:xfrm>
          <a:prstGeom prst="rect">
            <a:avLst/>
          </a:prstGeom>
          <a:noFill/>
          <a:ln>
            <a:noFill/>
          </a:ln>
        </p:spPr>
      </p:pic>
      <p:sp>
        <p:nvSpPr>
          <p:cNvPr id="205" name="Google Shape;205;p5"/>
          <p:cNvSpPr txBox="1"/>
          <p:nvPr/>
        </p:nvSpPr>
        <p:spPr>
          <a:xfrm>
            <a:off x="5513979" y="1232622"/>
            <a:ext cx="2925600" cy="1639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1" i="0" lang="en" sz="1400" u="none" cap="none" strike="noStrike">
                <a:solidFill>
                  <a:schemeClr val="accent6"/>
                </a:solidFill>
                <a:latin typeface="Arial"/>
                <a:ea typeface="Arial"/>
                <a:cs typeface="Arial"/>
                <a:sym typeface="Arial"/>
              </a:rPr>
              <a:t>U</a:t>
            </a:r>
            <a:r>
              <a:rPr b="1" i="0" lang="en" sz="1400" u="none" cap="none" strike="noStrike">
                <a:solidFill>
                  <a:schemeClr val="accent6"/>
                </a:solidFill>
                <a:latin typeface="Garamond"/>
                <a:ea typeface="Garamond"/>
                <a:cs typeface="Garamond"/>
                <a:sym typeface="Garamond"/>
              </a:rPr>
              <a:t>tagawa Hiroshige (1797-1858),</a:t>
            </a:r>
            <a:endParaRPr b="0" i="0" sz="1400" u="none" cap="none" strike="noStrike">
              <a:solidFill>
                <a:srgbClr val="000000"/>
              </a:solidFill>
              <a:latin typeface="Garamond"/>
              <a:ea typeface="Garamond"/>
              <a:cs typeface="Garamond"/>
              <a:sym typeface="Garamond"/>
            </a:endParaRPr>
          </a:p>
          <a:p>
            <a:pPr indent="0" lvl="0" marL="0" marR="0" rtl="0" algn="l">
              <a:lnSpc>
                <a:spcPct val="115000"/>
              </a:lnSpc>
              <a:spcBef>
                <a:spcPts val="0"/>
              </a:spcBef>
              <a:spcAft>
                <a:spcPts val="0"/>
              </a:spcAft>
              <a:buClr>
                <a:srgbClr val="000000"/>
              </a:buClr>
              <a:buSzPts val="1200"/>
              <a:buFont typeface="Arial"/>
              <a:buNone/>
            </a:pPr>
            <a:r>
              <a:rPr b="1" i="0" lang="en" sz="1400" u="none" cap="none" strike="noStrike">
                <a:solidFill>
                  <a:schemeClr val="accent6"/>
                </a:solidFill>
                <a:latin typeface="Garamond"/>
                <a:ea typeface="Garamond"/>
                <a:cs typeface="Garamond"/>
                <a:sym typeface="Garamond"/>
              </a:rPr>
              <a:t>瀬田夕照 (Sunset Glow at Seta), </a:t>
            </a:r>
            <a:endParaRPr b="0" i="0" sz="1400" u="none" cap="none" strike="noStrike">
              <a:solidFill>
                <a:srgbClr val="000000"/>
              </a:solidFill>
              <a:latin typeface="Garamond"/>
              <a:ea typeface="Garamond"/>
              <a:cs typeface="Garamond"/>
              <a:sym typeface="Garamond"/>
            </a:endParaRPr>
          </a:p>
          <a:p>
            <a:pPr indent="0" lvl="0" marL="0" marR="0" rtl="0" algn="l">
              <a:lnSpc>
                <a:spcPct val="115000"/>
              </a:lnSpc>
              <a:spcBef>
                <a:spcPts val="0"/>
              </a:spcBef>
              <a:spcAft>
                <a:spcPts val="0"/>
              </a:spcAft>
              <a:buClr>
                <a:srgbClr val="000000"/>
              </a:buClr>
              <a:buSzPts val="1200"/>
              <a:buFont typeface="Arial"/>
              <a:buNone/>
            </a:pPr>
            <a:r>
              <a:rPr b="1" i="0" lang="en" sz="1400" u="none" cap="none" strike="noStrike">
                <a:solidFill>
                  <a:schemeClr val="accent6"/>
                </a:solidFill>
                <a:latin typeface="Garamond"/>
                <a:ea typeface="Garamond"/>
                <a:cs typeface="Garamond"/>
                <a:sym typeface="Garamond"/>
              </a:rPr>
              <a:t>from the print series  </a:t>
            </a:r>
            <a:endParaRPr b="0" i="0" sz="1400" u="none" cap="none" strike="noStrike">
              <a:solidFill>
                <a:srgbClr val="000000"/>
              </a:solidFill>
              <a:latin typeface="Garamond"/>
              <a:ea typeface="Garamond"/>
              <a:cs typeface="Garamond"/>
              <a:sym typeface="Garamond"/>
            </a:endParaRPr>
          </a:p>
          <a:p>
            <a:pPr indent="0" lvl="0" marL="0" marR="0" rtl="0" algn="l">
              <a:lnSpc>
                <a:spcPct val="115000"/>
              </a:lnSpc>
              <a:spcBef>
                <a:spcPts val="0"/>
              </a:spcBef>
              <a:spcAft>
                <a:spcPts val="0"/>
              </a:spcAft>
              <a:buClr>
                <a:srgbClr val="000000"/>
              </a:buClr>
              <a:buSzPts val="1200"/>
              <a:buFont typeface="Arial"/>
              <a:buNone/>
            </a:pPr>
            <a:r>
              <a:rPr b="1" i="0" lang="en" sz="1400" u="none" cap="none" strike="noStrike">
                <a:solidFill>
                  <a:schemeClr val="accent6"/>
                </a:solidFill>
                <a:latin typeface="Garamond"/>
                <a:ea typeface="Garamond"/>
                <a:cs typeface="Garamond"/>
                <a:sym typeface="Garamond"/>
              </a:rPr>
              <a:t>近江八景之内 (The Eight Views of Ōmi, 1834-35), multicolour woodblock  print, MET (OA).</a:t>
            </a:r>
            <a:endParaRPr b="1" i="0" sz="1400" u="none" cap="none" strike="noStrike">
              <a:solidFill>
                <a:schemeClr val="accent6"/>
              </a:solidFill>
              <a:latin typeface="Garamond"/>
              <a:ea typeface="Garamond"/>
              <a:cs typeface="Garamond"/>
              <a:sym typeface="Garamond"/>
            </a:endParaRPr>
          </a:p>
        </p:txBody>
      </p:sp>
      <p:sp>
        <p:nvSpPr>
          <p:cNvPr id="206" name="Google Shape;206;p5"/>
          <p:cNvSpPr txBox="1"/>
          <p:nvPr/>
        </p:nvSpPr>
        <p:spPr>
          <a:xfrm>
            <a:off x="5439525" y="85210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4"/>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210" name="Shape 210"/>
        <p:cNvGrpSpPr/>
        <p:nvPr/>
      </p:nvGrpSpPr>
      <p:grpSpPr>
        <a:xfrm>
          <a:off x="0" y="0"/>
          <a:ext cx="0" cy="0"/>
          <a:chOff x="0" y="0"/>
          <a:chExt cx="0" cy="0"/>
        </a:xfrm>
      </p:grpSpPr>
      <p:sp>
        <p:nvSpPr>
          <p:cNvPr id="211" name="Google Shape;211;p6"/>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212" name="Google Shape;212;p6"/>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13" name="Google Shape;213;p6"/>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14" name="Google Shape;214;p6"/>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15" name="Google Shape;215;p6"/>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16" name="Google Shape;216;p6"/>
          <p:cNvSpPr/>
          <p:nvPr/>
        </p:nvSpPr>
        <p:spPr>
          <a:xfrm>
            <a:off x="192505" y="115300"/>
            <a:ext cx="8893524" cy="431100"/>
          </a:xfrm>
          <a:prstGeom prst="rect">
            <a:avLst/>
          </a:prstGeom>
          <a:solidFill>
            <a:srgbClr val="DBC7AE">
              <a:alpha val="4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6"/>
          <p:cNvSpPr txBox="1"/>
          <p:nvPr>
            <p:ph idx="4294967295" type="title"/>
          </p:nvPr>
        </p:nvSpPr>
        <p:spPr>
          <a:xfrm>
            <a:off x="192505" y="97300"/>
            <a:ext cx="8542389" cy="467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sz="1800">
                <a:solidFill>
                  <a:schemeClr val="lt1"/>
                </a:solidFill>
                <a:latin typeface="Garamond"/>
                <a:ea typeface="Garamond"/>
                <a:cs typeface="Garamond"/>
                <a:sym typeface="Garamond"/>
              </a:rPr>
              <a:t>Challenge 1: Complexity of the Japanese early-modern writing system</a:t>
            </a:r>
            <a:endParaRPr sz="1800">
              <a:solidFill>
                <a:schemeClr val="lt1"/>
              </a:solidFill>
              <a:latin typeface="Garamond"/>
              <a:ea typeface="Garamond"/>
              <a:cs typeface="Garamond"/>
              <a:sym typeface="Garamond"/>
            </a:endParaRPr>
          </a:p>
        </p:txBody>
      </p:sp>
      <p:pic>
        <p:nvPicPr>
          <p:cNvPr id="218" name="Google Shape;218;p6"/>
          <p:cNvPicPr preferRelativeResize="0"/>
          <p:nvPr/>
        </p:nvPicPr>
        <p:blipFill rotWithShape="1">
          <a:blip r:embed="rId3">
            <a:alphaModFix/>
          </a:blip>
          <a:srcRect b="0" l="0" r="0" t="0"/>
          <a:stretch/>
        </p:blipFill>
        <p:spPr>
          <a:xfrm>
            <a:off x="780850" y="778718"/>
            <a:ext cx="4660502" cy="3102298"/>
          </a:xfrm>
          <a:prstGeom prst="rect">
            <a:avLst/>
          </a:prstGeom>
          <a:noFill/>
          <a:ln>
            <a:noFill/>
          </a:ln>
        </p:spPr>
      </p:pic>
      <p:sp>
        <p:nvSpPr>
          <p:cNvPr id="219" name="Google Shape;219;p6"/>
          <p:cNvSpPr txBox="1"/>
          <p:nvPr/>
        </p:nvSpPr>
        <p:spPr>
          <a:xfrm>
            <a:off x="5441350" y="74095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accent4"/>
                </a:solidFill>
                <a:latin typeface="EB Garamond"/>
                <a:ea typeface="EB Garamond"/>
                <a:cs typeface="EB Garamond"/>
                <a:sym typeface="EB Garamond"/>
              </a:rPr>
              <a:t>Two cartouches in the upper left corner: </a:t>
            </a:r>
            <a:endParaRPr b="0" i="0" sz="1400" u="none" cap="none" strike="noStrike">
              <a:solidFill>
                <a:schemeClr val="accent4"/>
              </a:solidFill>
              <a:latin typeface="Times New Roman"/>
              <a:ea typeface="Times New Roman"/>
              <a:cs typeface="Times New Roman"/>
              <a:sym typeface="Times New Roman"/>
            </a:endParaRPr>
          </a:p>
        </p:txBody>
      </p:sp>
      <p:sp>
        <p:nvSpPr>
          <p:cNvPr id="220" name="Google Shape;220;p6"/>
          <p:cNvSpPr/>
          <p:nvPr/>
        </p:nvSpPr>
        <p:spPr>
          <a:xfrm>
            <a:off x="780850" y="778725"/>
            <a:ext cx="4660500" cy="3102300"/>
          </a:xfrm>
          <a:prstGeom prst="rect">
            <a:avLst/>
          </a:prstGeom>
          <a:solidFill>
            <a:srgbClr val="FFFFFF">
              <a:alpha val="30980"/>
            </a:srgbClr>
          </a:solidFill>
          <a:ln cap="flat" cmpd="sng" w="9525">
            <a:solidFill>
              <a:srgbClr val="595959"/>
            </a:solidFill>
            <a:prstDash val="solid"/>
            <a:round/>
            <a:headEnd len="sm" w="sm" type="none"/>
            <a:tailEnd len="sm" w="sm" type="none"/>
          </a:ln>
          <a:effectLst>
            <a:outerShdw blurRad="57150" rotWithShape="0" algn="bl" dir="5400000" dist="19050">
              <a:srgbClr val="000000">
                <a:alpha val="49019"/>
              </a:srgbClr>
            </a:outerShdw>
          </a:effectLst>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1" name="Google Shape;221;p6"/>
          <p:cNvPicPr preferRelativeResize="0"/>
          <p:nvPr/>
        </p:nvPicPr>
        <p:blipFill rotWithShape="1">
          <a:blip r:embed="rId4">
            <a:alphaModFix/>
          </a:blip>
          <a:srcRect b="0" l="0" r="0" t="0"/>
          <a:stretch/>
        </p:blipFill>
        <p:spPr>
          <a:xfrm>
            <a:off x="1672324" y="1368089"/>
            <a:ext cx="2964000" cy="2371200"/>
          </a:xfrm>
          <a:prstGeom prst="rect">
            <a:avLst/>
          </a:prstGeom>
          <a:noFill/>
          <a:ln>
            <a:noFill/>
          </a:ln>
          <a:effectLst>
            <a:outerShdw blurRad="600075" rotWithShape="0" algn="bl" dir="5400000" dist="85725">
              <a:srgbClr val="000000">
                <a:alpha val="49019"/>
              </a:srgbClr>
            </a:outerShdw>
          </a:effectLst>
        </p:spPr>
      </p:pic>
      <p:sp>
        <p:nvSpPr>
          <p:cNvPr id="222" name="Google Shape;222;p6"/>
          <p:cNvSpPr/>
          <p:nvPr/>
        </p:nvSpPr>
        <p:spPr>
          <a:xfrm>
            <a:off x="3748950" y="1508175"/>
            <a:ext cx="548700" cy="16434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6"/>
          <p:cNvSpPr/>
          <p:nvPr/>
        </p:nvSpPr>
        <p:spPr>
          <a:xfrm>
            <a:off x="2079600" y="1901975"/>
            <a:ext cx="1642800" cy="1598700"/>
          </a:xfrm>
          <a:prstGeom prst="roundRect">
            <a:avLst>
              <a:gd fmla="val 16667" name="adj"/>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6"/>
          <p:cNvSpPr txBox="1"/>
          <p:nvPr/>
        </p:nvSpPr>
        <p:spPr>
          <a:xfrm>
            <a:off x="5441350" y="806675"/>
            <a:ext cx="2871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225" name="Google Shape;225;p6"/>
          <p:cNvSpPr txBox="1"/>
          <p:nvPr/>
        </p:nvSpPr>
        <p:spPr>
          <a:xfrm>
            <a:off x="5402525" y="1110250"/>
            <a:ext cx="3115800" cy="1138743"/>
          </a:xfrm>
          <a:prstGeom prst="rect">
            <a:avLst/>
          </a:prstGeom>
          <a:noFill/>
          <a:ln>
            <a:noFill/>
          </a:ln>
        </p:spPr>
        <p:txBody>
          <a:bodyPr anchorCtr="0" anchor="t" bIns="91425" lIns="91425" spcFirstLastPara="1" rIns="91425" wrap="square" tIns="91425">
            <a:spAutoFit/>
          </a:bodyPr>
          <a:lstStyle/>
          <a:p>
            <a:pPr indent="-241300" lvl="0" marL="342900" marR="0" rtl="0" algn="l">
              <a:lnSpc>
                <a:spcPct val="100000"/>
              </a:lnSpc>
              <a:spcBef>
                <a:spcPts val="0"/>
              </a:spcBef>
              <a:spcAft>
                <a:spcPts val="0"/>
              </a:spcAft>
              <a:buClr>
                <a:schemeClr val="accent4"/>
              </a:buClr>
              <a:buSzPts val="1200"/>
              <a:buFont typeface="EB Garamond"/>
              <a:buChar char="●"/>
            </a:pPr>
            <a:r>
              <a:rPr b="1" i="0" lang="en" sz="1200" u="none" cap="none" strike="noStrike">
                <a:solidFill>
                  <a:srgbClr val="FF0000"/>
                </a:solidFill>
                <a:latin typeface="EB Garamond"/>
                <a:ea typeface="EB Garamond"/>
                <a:cs typeface="EB Garamond"/>
                <a:sym typeface="EB Garamond"/>
              </a:rPr>
              <a:t>red cartouche</a:t>
            </a:r>
            <a:r>
              <a:rPr b="0" i="0" lang="en" sz="1200" u="none" cap="none" strike="noStrike">
                <a:solidFill>
                  <a:schemeClr val="accent4"/>
                </a:solidFill>
                <a:latin typeface="EB Garamond"/>
                <a:ea typeface="EB Garamond"/>
                <a:cs typeface="EB Garamond"/>
                <a:sym typeface="EB Garamond"/>
              </a:rPr>
              <a:t> features the title of the print series 近江八景 </a:t>
            </a:r>
            <a:r>
              <a:rPr b="0" i="1" lang="en" sz="1200" u="none" cap="none" strike="noStrike">
                <a:solidFill>
                  <a:schemeClr val="accent4"/>
                </a:solidFill>
                <a:latin typeface="EB Garamond"/>
                <a:ea typeface="EB Garamond"/>
                <a:cs typeface="EB Garamond"/>
                <a:sym typeface="EB Garamond"/>
              </a:rPr>
              <a:t>Ōmi hakkei</a:t>
            </a:r>
            <a:r>
              <a:rPr b="0" i="0" lang="en" sz="1200" u="none" cap="none" strike="noStrike">
                <a:solidFill>
                  <a:schemeClr val="accent4"/>
                </a:solidFill>
                <a:latin typeface="EB Garamond"/>
                <a:ea typeface="EB Garamond"/>
                <a:cs typeface="EB Garamond"/>
                <a:sym typeface="EB Garamond"/>
              </a:rPr>
              <a:t> (The Eight Views of Ōmi)  written with kanji characters, </a:t>
            </a:r>
            <a:br>
              <a:rPr b="0" i="0" lang="en" sz="1200" u="none" cap="none" strike="noStrike">
                <a:solidFill>
                  <a:schemeClr val="accent4"/>
                </a:solidFill>
                <a:latin typeface="EB Garamond"/>
                <a:ea typeface="EB Garamond"/>
                <a:cs typeface="EB Garamond"/>
                <a:sym typeface="EB Garamond"/>
              </a:rPr>
            </a:br>
            <a:endParaRPr b="0" i="0" sz="1400" u="none" cap="none" strike="noStrike">
              <a:solidFill>
                <a:srgbClr val="000000"/>
              </a:solidFill>
              <a:latin typeface="Frank Ruhl Libre Light"/>
              <a:ea typeface="Frank Ruhl Libre Light"/>
              <a:cs typeface="Frank Ruhl Libre Light"/>
              <a:sym typeface="Frank Ruhl Libre Light"/>
            </a:endParaRPr>
          </a:p>
        </p:txBody>
      </p:sp>
      <p:sp>
        <p:nvSpPr>
          <p:cNvPr id="226" name="Google Shape;226;p6"/>
          <p:cNvSpPr txBox="1"/>
          <p:nvPr/>
        </p:nvSpPr>
        <p:spPr>
          <a:xfrm>
            <a:off x="5402525" y="1857575"/>
            <a:ext cx="3073500" cy="2247300"/>
          </a:xfrm>
          <a:prstGeom prst="rect">
            <a:avLst/>
          </a:prstGeom>
          <a:noFill/>
          <a:ln>
            <a:noFill/>
          </a:ln>
        </p:spPr>
        <p:txBody>
          <a:bodyPr anchorCtr="0" anchor="t" bIns="91425" lIns="91425" spcFirstLastPara="1" rIns="91425" wrap="square" tIns="91425">
            <a:spAutoFit/>
          </a:bodyPr>
          <a:lstStyle/>
          <a:p>
            <a:pPr indent="-241300" lvl="0" marL="342900" marR="0" rtl="0" algn="l">
              <a:lnSpc>
                <a:spcPct val="100000"/>
              </a:lnSpc>
              <a:spcBef>
                <a:spcPts val="0"/>
              </a:spcBef>
              <a:spcAft>
                <a:spcPts val="0"/>
              </a:spcAft>
              <a:buClr>
                <a:schemeClr val="accent4"/>
              </a:buClr>
              <a:buSzPts val="1200"/>
              <a:buFont typeface="EB Garamond"/>
              <a:buChar char="●"/>
            </a:pPr>
            <a:r>
              <a:rPr b="1" i="0" lang="en" sz="1200" u="none" cap="none" strike="noStrike">
                <a:solidFill>
                  <a:srgbClr val="FFFFFF"/>
                </a:solidFill>
                <a:latin typeface="EB Garamond"/>
                <a:ea typeface="EB Garamond"/>
                <a:cs typeface="EB Garamond"/>
                <a:sym typeface="EB Garamond"/>
              </a:rPr>
              <a:t>s</a:t>
            </a:r>
            <a:r>
              <a:rPr b="1" i="0" lang="en" sz="1200" u="none" cap="none" strike="noStrike">
                <a:solidFill>
                  <a:srgbClr val="FFFFFF"/>
                </a:solidFill>
                <a:latin typeface="Garamond"/>
                <a:ea typeface="Garamond"/>
                <a:cs typeface="Garamond"/>
                <a:sym typeface="Garamond"/>
              </a:rPr>
              <a:t>quare cartouche</a:t>
            </a:r>
            <a:r>
              <a:rPr b="0" i="0" lang="en" sz="1200" u="none" cap="none" strike="noStrike">
                <a:solidFill>
                  <a:schemeClr val="accent4"/>
                </a:solidFill>
                <a:latin typeface="Garamond"/>
                <a:ea typeface="Garamond"/>
                <a:cs typeface="Garamond"/>
                <a:sym typeface="Garamond"/>
              </a:rPr>
              <a:t> features  the title of the print 瀬田夕照 </a:t>
            </a:r>
            <a:r>
              <a:rPr b="0" i="1" lang="en" sz="1200" u="none" cap="none" strike="noStrike">
                <a:solidFill>
                  <a:schemeClr val="accent4"/>
                </a:solidFill>
                <a:latin typeface="Garamond"/>
                <a:ea typeface="Garamond"/>
                <a:cs typeface="Garamond"/>
                <a:sym typeface="Garamond"/>
              </a:rPr>
              <a:t>Seta no sekishō</a:t>
            </a:r>
            <a:r>
              <a:rPr b="0" i="0" lang="en" sz="1200" u="none" cap="none" strike="noStrike">
                <a:solidFill>
                  <a:schemeClr val="accent4"/>
                </a:solidFill>
                <a:latin typeface="Garamond"/>
                <a:ea typeface="Garamond"/>
                <a:cs typeface="Garamond"/>
                <a:sym typeface="Garamond"/>
              </a:rPr>
              <a:t> (Sunset Glow at Seta River) with the place name 瀬田 </a:t>
            </a:r>
            <a:r>
              <a:rPr b="0" i="1" lang="en" sz="1200" u="none" cap="none" strike="noStrike">
                <a:solidFill>
                  <a:schemeClr val="accent4"/>
                </a:solidFill>
                <a:latin typeface="Garamond"/>
                <a:ea typeface="Garamond"/>
                <a:cs typeface="Garamond"/>
                <a:sym typeface="Garamond"/>
              </a:rPr>
              <a:t>Seta </a:t>
            </a:r>
            <a:r>
              <a:rPr b="0" i="0" lang="en" sz="1200" u="none" cap="none" strike="noStrike">
                <a:solidFill>
                  <a:schemeClr val="accent4"/>
                </a:solidFill>
                <a:latin typeface="Garamond"/>
                <a:ea typeface="Garamond"/>
                <a:cs typeface="Garamond"/>
                <a:sym typeface="Garamond"/>
              </a:rPr>
              <a:t>(Seta River), and a poem related to this place: rendered in  kanji and phonetic hiragana syllabary,</a:t>
            </a:r>
            <a:endParaRPr b="0" i="0" sz="1400" u="none" cap="none" strike="noStrike">
              <a:solidFill>
                <a:srgbClr val="000000"/>
              </a:solidFill>
              <a:latin typeface="Garamond"/>
              <a:ea typeface="Garamond"/>
              <a:cs typeface="Garamond"/>
              <a:sym typeface="Garamond"/>
            </a:endParaRPr>
          </a:p>
          <a:p>
            <a:pPr indent="-165100" lvl="0" marL="342900" marR="0" rtl="0" algn="l">
              <a:lnSpc>
                <a:spcPct val="100000"/>
              </a:lnSpc>
              <a:spcBef>
                <a:spcPts val="0"/>
              </a:spcBef>
              <a:spcAft>
                <a:spcPts val="0"/>
              </a:spcAft>
              <a:buClr>
                <a:schemeClr val="accent4"/>
              </a:buClr>
              <a:buSzPts val="1200"/>
              <a:buFont typeface="EB Garamond"/>
              <a:buNone/>
            </a:pPr>
            <a:r>
              <a:t/>
            </a:r>
            <a:endParaRPr b="0" i="0" sz="1200" u="none" cap="none" strike="noStrike">
              <a:solidFill>
                <a:schemeClr val="accent4"/>
              </a:solidFill>
              <a:latin typeface="Garamond"/>
              <a:ea typeface="Garamond"/>
              <a:cs typeface="Garamond"/>
              <a:sym typeface="Garamond"/>
            </a:endParaRPr>
          </a:p>
          <a:p>
            <a:pPr indent="-241300" lvl="0" marL="342900" marR="0" rtl="0" algn="l">
              <a:lnSpc>
                <a:spcPct val="100000"/>
              </a:lnSpc>
              <a:spcBef>
                <a:spcPts val="0"/>
              </a:spcBef>
              <a:spcAft>
                <a:spcPts val="0"/>
              </a:spcAft>
              <a:buClr>
                <a:schemeClr val="accent4"/>
              </a:buClr>
              <a:buSzPts val="1200"/>
              <a:buFont typeface="Garamond"/>
              <a:buChar char="●"/>
            </a:pPr>
            <a:r>
              <a:rPr b="0" i="0" lang="en" sz="1200" u="none" cap="none" strike="noStrike">
                <a:solidFill>
                  <a:schemeClr val="accent4"/>
                </a:solidFill>
                <a:latin typeface="Garamond"/>
                <a:ea typeface="Garamond"/>
                <a:cs typeface="Garamond"/>
                <a:sym typeface="Garamond"/>
              </a:rPr>
              <a:t>Inscriptions  written in </a:t>
            </a:r>
            <a:r>
              <a:rPr b="0" i="1" lang="en" sz="1200" u="none" cap="none" strike="noStrike">
                <a:solidFill>
                  <a:schemeClr val="accent4"/>
                </a:solidFill>
                <a:latin typeface="Garamond"/>
                <a:ea typeface="Garamond"/>
                <a:cs typeface="Garamond"/>
                <a:sym typeface="Garamond"/>
              </a:rPr>
              <a:t>kuzushiji </a:t>
            </a:r>
            <a:r>
              <a:rPr b="0" i="0" lang="en" sz="1200" u="none" cap="none" strike="noStrike">
                <a:solidFill>
                  <a:schemeClr val="accent4"/>
                </a:solidFill>
                <a:latin typeface="Garamond"/>
                <a:ea typeface="Garamond"/>
                <a:cs typeface="Garamond"/>
                <a:sym typeface="Garamond"/>
              </a:rPr>
              <a:t>cursive script </a:t>
            </a:r>
            <a:br>
              <a:rPr b="0" i="0" lang="en" sz="1200" u="none" cap="none" strike="noStrike">
                <a:solidFill>
                  <a:schemeClr val="accent4"/>
                </a:solidFill>
                <a:latin typeface="Garamond"/>
                <a:ea typeface="Garamond"/>
                <a:cs typeface="Garamond"/>
                <a:sym typeface="Garamond"/>
              </a:rPr>
            </a:br>
            <a:endParaRPr b="0" i="0" sz="1200" u="none" cap="none" strike="noStrike">
              <a:solidFill>
                <a:schemeClr val="accent4"/>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Garamond"/>
              <a:ea typeface="Garamond"/>
              <a:cs typeface="Garamond"/>
              <a:sym typeface="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CC4A9"/>
        </a:solidFill>
      </p:bgPr>
    </p:bg>
    <p:spTree>
      <p:nvGrpSpPr>
        <p:cNvPr id="230" name="Shape 230"/>
        <p:cNvGrpSpPr/>
        <p:nvPr/>
      </p:nvGrpSpPr>
      <p:grpSpPr>
        <a:xfrm>
          <a:off x="0" y="0"/>
          <a:ext cx="0" cy="0"/>
          <a:chOff x="0" y="0"/>
          <a:chExt cx="0" cy="0"/>
        </a:xfrm>
      </p:grpSpPr>
      <p:sp>
        <p:nvSpPr>
          <p:cNvPr id="231" name="Google Shape;231;p7"/>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232" name="Google Shape;232;p7"/>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33" name="Google Shape;233;p7"/>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34" name="Google Shape;234;p7"/>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35" name="Google Shape;235;p7"/>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36" name="Google Shape;236;p7"/>
          <p:cNvSpPr/>
          <p:nvPr/>
        </p:nvSpPr>
        <p:spPr>
          <a:xfrm>
            <a:off x="192505" y="115300"/>
            <a:ext cx="8893524" cy="431100"/>
          </a:xfrm>
          <a:prstGeom prst="rect">
            <a:avLst/>
          </a:prstGeom>
          <a:solidFill>
            <a:srgbClr val="DBC7AE">
              <a:alpha val="4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7"/>
          <p:cNvSpPr txBox="1"/>
          <p:nvPr>
            <p:ph idx="4294967295" type="title"/>
          </p:nvPr>
        </p:nvSpPr>
        <p:spPr>
          <a:xfrm>
            <a:off x="192505" y="97300"/>
            <a:ext cx="8542389" cy="467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a:t> </a:t>
            </a:r>
            <a:r>
              <a:rPr b="1" lang="en" sz="1800">
                <a:solidFill>
                  <a:schemeClr val="lt1"/>
                </a:solidFill>
                <a:latin typeface="Garamond"/>
                <a:ea typeface="Garamond"/>
                <a:cs typeface="Garamond"/>
                <a:sym typeface="Garamond"/>
                <a:extLst>
                  <a:ext uri="http://customooxmlschemas.google.com/">
                    <go:slidesCustomData xmlns:go="http://customooxmlschemas.google.com/" textRoundtripDataId="1"/>
                  </a:ext>
                </a:extLst>
              </a:rPr>
              <a:t>Challenge 2: </a:t>
            </a:r>
            <a:r>
              <a:rPr b="1" lang="en" sz="1800">
                <a:solidFill>
                  <a:schemeClr val="lt1"/>
                </a:solidFill>
                <a:latin typeface="Garamond"/>
                <a:ea typeface="Garamond"/>
                <a:cs typeface="Garamond"/>
                <a:sym typeface="Garamond"/>
              </a:rPr>
              <a:t> </a:t>
            </a:r>
            <a:r>
              <a:rPr b="1" lang="en" sz="1800">
                <a:solidFill>
                  <a:srgbClr val="FFFFFF"/>
                </a:solidFill>
                <a:latin typeface="Garamond"/>
                <a:ea typeface="Garamond"/>
                <a:cs typeface="Garamond"/>
                <a:sym typeface="Garamond"/>
              </a:rPr>
              <a:t>Material aspects of the print</a:t>
            </a:r>
            <a:endParaRPr sz="1800">
              <a:solidFill>
                <a:schemeClr val="lt1"/>
              </a:solidFill>
              <a:latin typeface="Garamond"/>
              <a:ea typeface="Garamond"/>
              <a:cs typeface="Garamond"/>
              <a:sym typeface="Garamond"/>
            </a:endParaRPr>
          </a:p>
        </p:txBody>
      </p:sp>
      <p:pic>
        <p:nvPicPr>
          <p:cNvPr id="238" name="Google Shape;238;p7"/>
          <p:cNvPicPr preferRelativeResize="0"/>
          <p:nvPr/>
        </p:nvPicPr>
        <p:blipFill rotWithShape="1">
          <a:blip r:embed="rId4">
            <a:alphaModFix/>
          </a:blip>
          <a:srcRect b="0" l="0" r="0" t="0"/>
          <a:stretch/>
        </p:blipFill>
        <p:spPr>
          <a:xfrm>
            <a:off x="780850" y="778718"/>
            <a:ext cx="4660502" cy="3102298"/>
          </a:xfrm>
          <a:prstGeom prst="rect">
            <a:avLst/>
          </a:prstGeom>
          <a:noFill/>
          <a:ln>
            <a:noFill/>
          </a:ln>
        </p:spPr>
      </p:pic>
      <p:sp>
        <p:nvSpPr>
          <p:cNvPr id="239" name="Google Shape;239;p7"/>
          <p:cNvSpPr txBox="1"/>
          <p:nvPr/>
        </p:nvSpPr>
        <p:spPr>
          <a:xfrm>
            <a:off x="5441350" y="74095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accent4"/>
                </a:solidFill>
                <a:latin typeface="EB Garamond"/>
                <a:ea typeface="EB Garamond"/>
                <a:cs typeface="EB Garamond"/>
                <a:sym typeface="EB Garamond"/>
              </a:rPr>
              <a:t>T</a:t>
            </a:r>
            <a:r>
              <a:rPr b="0" i="0" lang="en" sz="1200" u="none" cap="none" strike="noStrike">
                <a:solidFill>
                  <a:schemeClr val="accent4"/>
                </a:solidFill>
                <a:latin typeface="Garamond"/>
                <a:ea typeface="Garamond"/>
                <a:cs typeface="Garamond"/>
                <a:sym typeface="Garamond"/>
              </a:rPr>
              <a:t>wo cartouches in the upper left corner: </a:t>
            </a:r>
            <a:endParaRPr b="0" i="0" sz="1400" u="none" cap="none" strike="noStrike">
              <a:solidFill>
                <a:schemeClr val="accent4"/>
              </a:solidFill>
              <a:latin typeface="Garamond"/>
              <a:ea typeface="Garamond"/>
              <a:cs typeface="Garamond"/>
              <a:sym typeface="Garamond"/>
            </a:endParaRPr>
          </a:p>
        </p:txBody>
      </p:sp>
      <p:sp>
        <p:nvSpPr>
          <p:cNvPr id="240" name="Google Shape;240;p7"/>
          <p:cNvSpPr/>
          <p:nvPr/>
        </p:nvSpPr>
        <p:spPr>
          <a:xfrm>
            <a:off x="780850" y="778725"/>
            <a:ext cx="4660500" cy="3102300"/>
          </a:xfrm>
          <a:prstGeom prst="rect">
            <a:avLst/>
          </a:prstGeom>
          <a:solidFill>
            <a:srgbClr val="FFFFFF">
              <a:alpha val="30980"/>
            </a:srgbClr>
          </a:solidFill>
          <a:ln cap="flat" cmpd="sng" w="9525">
            <a:solidFill>
              <a:srgbClr val="595959"/>
            </a:solidFill>
            <a:prstDash val="solid"/>
            <a:round/>
            <a:headEnd len="sm" w="sm" type="none"/>
            <a:tailEnd len="sm" w="sm" type="none"/>
          </a:ln>
          <a:effectLst>
            <a:outerShdw blurRad="57150" rotWithShape="0" algn="bl" dir="5400000" dist="19050">
              <a:srgbClr val="000000">
                <a:alpha val="49019"/>
              </a:srgbClr>
            </a:outerShdw>
          </a:effectLst>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1" name="Google Shape;241;p7"/>
          <p:cNvPicPr preferRelativeResize="0"/>
          <p:nvPr/>
        </p:nvPicPr>
        <p:blipFill rotWithShape="1">
          <a:blip r:embed="rId5">
            <a:alphaModFix/>
          </a:blip>
          <a:srcRect b="0" l="0" r="0" t="0"/>
          <a:stretch/>
        </p:blipFill>
        <p:spPr>
          <a:xfrm>
            <a:off x="1672324" y="1368089"/>
            <a:ext cx="2964000" cy="2371200"/>
          </a:xfrm>
          <a:prstGeom prst="rect">
            <a:avLst/>
          </a:prstGeom>
          <a:noFill/>
          <a:ln>
            <a:noFill/>
          </a:ln>
          <a:effectLst>
            <a:outerShdw blurRad="600075" rotWithShape="0" algn="bl" dir="5400000" dist="85725">
              <a:srgbClr val="000000">
                <a:alpha val="49019"/>
              </a:srgbClr>
            </a:outerShdw>
          </a:effectLst>
        </p:spPr>
      </p:pic>
      <p:sp>
        <p:nvSpPr>
          <p:cNvPr id="242" name="Google Shape;242;p7"/>
          <p:cNvSpPr/>
          <p:nvPr/>
        </p:nvSpPr>
        <p:spPr>
          <a:xfrm>
            <a:off x="2079600" y="1901975"/>
            <a:ext cx="1642800" cy="1598700"/>
          </a:xfrm>
          <a:prstGeom prst="roundRect">
            <a:avLst>
              <a:gd fmla="val 16667" name="adj"/>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7"/>
          <p:cNvSpPr txBox="1"/>
          <p:nvPr/>
        </p:nvSpPr>
        <p:spPr>
          <a:xfrm>
            <a:off x="5330093" y="1196394"/>
            <a:ext cx="3073500" cy="2432100"/>
          </a:xfrm>
          <a:prstGeom prst="rect">
            <a:avLst/>
          </a:prstGeom>
          <a:noFill/>
          <a:ln>
            <a:noFill/>
          </a:ln>
        </p:spPr>
        <p:txBody>
          <a:bodyPr anchorCtr="0" anchor="t" bIns="91425" lIns="91425" spcFirstLastPara="1" rIns="91425" wrap="square" tIns="91425">
            <a:spAutoFit/>
          </a:bodyPr>
          <a:lstStyle/>
          <a:p>
            <a:pPr indent="-241300" lvl="0" marL="342900" marR="0" rtl="0" algn="l">
              <a:lnSpc>
                <a:spcPct val="100000"/>
              </a:lnSpc>
              <a:spcBef>
                <a:spcPts val="0"/>
              </a:spcBef>
              <a:spcAft>
                <a:spcPts val="0"/>
              </a:spcAft>
              <a:buClr>
                <a:schemeClr val="accent4"/>
              </a:buClr>
              <a:buSzPts val="1200"/>
              <a:buFont typeface="EB Garamond"/>
              <a:buChar char="●"/>
            </a:pPr>
            <a:r>
              <a:rPr b="1" i="0" lang="en" sz="1200" u="none" cap="none" strike="noStrike">
                <a:solidFill>
                  <a:srgbClr val="FFFFFF"/>
                </a:solidFill>
                <a:latin typeface="EB Garamond"/>
                <a:ea typeface="EB Garamond"/>
                <a:cs typeface="EB Garamond"/>
                <a:sym typeface="EB Garamond"/>
              </a:rPr>
              <a:t>s</a:t>
            </a:r>
            <a:r>
              <a:rPr b="1" i="0" lang="en" sz="1200" u="none" cap="none" strike="noStrike">
                <a:solidFill>
                  <a:srgbClr val="FFFFFF"/>
                </a:solidFill>
                <a:latin typeface="Garamond"/>
                <a:ea typeface="Garamond"/>
                <a:cs typeface="Garamond"/>
                <a:sym typeface="Garamond"/>
              </a:rPr>
              <a:t>quare cartouche</a:t>
            </a:r>
            <a:r>
              <a:rPr b="0" i="0" lang="en" sz="1200" u="none" cap="none" strike="noStrike">
                <a:solidFill>
                  <a:schemeClr val="accent4"/>
                </a:solidFill>
                <a:latin typeface="Garamond"/>
                <a:ea typeface="Garamond"/>
                <a:cs typeface="Garamond"/>
                <a:sym typeface="Garamond"/>
              </a:rPr>
              <a:t> with a complex multicolor background presents a poem on 瀬田夕照 </a:t>
            </a:r>
            <a:r>
              <a:rPr b="0" i="1" lang="en" sz="1200" u="none" cap="none" strike="noStrike">
                <a:solidFill>
                  <a:schemeClr val="accent4"/>
                </a:solidFill>
                <a:latin typeface="Garamond"/>
                <a:ea typeface="Garamond"/>
                <a:cs typeface="Garamond"/>
                <a:sym typeface="Garamond"/>
              </a:rPr>
              <a:t>Seta no sekishō</a:t>
            </a:r>
            <a:r>
              <a:rPr b="0" i="0" lang="en" sz="1200" u="none" cap="none" strike="noStrike">
                <a:solidFill>
                  <a:schemeClr val="accent4"/>
                </a:solidFill>
                <a:latin typeface="Garamond"/>
                <a:ea typeface="Garamond"/>
                <a:cs typeface="Garamond"/>
                <a:sym typeface="Garamond"/>
              </a:rPr>
              <a:t> (Sunset Glow at Seta River) :</a:t>
            </a:r>
            <a:br>
              <a:rPr b="0" i="0" lang="en" sz="1200" u="none" cap="none" strike="noStrike">
                <a:solidFill>
                  <a:schemeClr val="accent4"/>
                </a:solidFill>
                <a:latin typeface="Garamond"/>
                <a:ea typeface="Garamond"/>
                <a:cs typeface="Garamond"/>
                <a:sym typeface="Garamond"/>
              </a:rPr>
            </a:br>
            <a:endParaRPr b="0" i="0" sz="1200" u="none" cap="none" strike="noStrike">
              <a:solidFill>
                <a:schemeClr val="accent4"/>
              </a:solidFill>
              <a:latin typeface="Garamond"/>
              <a:ea typeface="Garamond"/>
              <a:cs typeface="Garamond"/>
              <a:sym typeface="Garamond"/>
            </a:endParaRPr>
          </a:p>
          <a:p>
            <a:pPr indent="0" lvl="0" marL="342900" marR="0" rtl="0" algn="l">
              <a:lnSpc>
                <a:spcPct val="100000"/>
              </a:lnSpc>
              <a:spcBef>
                <a:spcPts val="0"/>
              </a:spcBef>
              <a:spcAft>
                <a:spcPts val="0"/>
              </a:spcAft>
              <a:buClr>
                <a:srgbClr val="000000"/>
              </a:buClr>
              <a:buSzPts val="1200"/>
              <a:buFont typeface="Arial"/>
              <a:buNone/>
            </a:pPr>
            <a:r>
              <a:rPr b="0" i="0" lang="en" sz="1200" u="none" cap="none" strike="noStrike">
                <a:solidFill>
                  <a:schemeClr val="accent4"/>
                </a:solidFill>
                <a:latin typeface="Garamond"/>
                <a:ea typeface="Garamond"/>
                <a:cs typeface="Garamond"/>
                <a:sym typeface="Garamond"/>
              </a:rPr>
              <a:t>つゆ時雨もる山遠く過き來つゝ夕日のわたる勢多の長はし</a:t>
            </a:r>
            <a:endParaRPr b="0" i="0" sz="1200" u="none" cap="none" strike="noStrike">
              <a:solidFill>
                <a:schemeClr val="accent4"/>
              </a:solidFill>
              <a:latin typeface="Garamond"/>
              <a:ea typeface="Garamond"/>
              <a:cs typeface="Garamond"/>
              <a:sym typeface="Garamond"/>
            </a:endParaRPr>
          </a:p>
          <a:p>
            <a:pPr indent="0" lvl="0" marL="34290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accent4"/>
              </a:solidFill>
              <a:latin typeface="Garamond"/>
              <a:ea typeface="Garamond"/>
              <a:cs typeface="Garamond"/>
              <a:sym typeface="Garamond"/>
            </a:endParaRPr>
          </a:p>
          <a:p>
            <a:pPr indent="0" lvl="0" marL="342900" marR="0" rtl="0" algn="l">
              <a:lnSpc>
                <a:spcPct val="100000"/>
              </a:lnSpc>
              <a:spcBef>
                <a:spcPts val="0"/>
              </a:spcBef>
              <a:spcAft>
                <a:spcPts val="0"/>
              </a:spcAft>
              <a:buClr>
                <a:srgbClr val="000000"/>
              </a:buClr>
              <a:buSzPts val="1200"/>
              <a:buFont typeface="Arial"/>
              <a:buNone/>
            </a:pPr>
            <a:r>
              <a:rPr b="0" i="0" lang="en" sz="1200" u="none" cap="none" strike="noStrike">
                <a:solidFill>
                  <a:schemeClr val="accent4"/>
                </a:solidFill>
                <a:latin typeface="Garamond"/>
                <a:ea typeface="Garamond"/>
                <a:cs typeface="Garamond"/>
                <a:sym typeface="Garamond"/>
              </a:rPr>
              <a:t>‘The long bridge at Seta River, over which crosses the setting sun, passing far beyond the mountains, dripping with autumn dew’</a:t>
            </a:r>
            <a:endParaRPr b="0" i="0" sz="1400" u="none" cap="none" strike="noStrike">
              <a:solidFill>
                <a:schemeClr val="accent4"/>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rank Ruhl Libre Light"/>
              <a:ea typeface="Frank Ruhl Libre Light"/>
              <a:cs typeface="Frank Ruhl Libre Light"/>
              <a:sym typeface="Frank Ruhl Libre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247" name="Shape 247"/>
        <p:cNvGrpSpPr/>
        <p:nvPr/>
      </p:nvGrpSpPr>
      <p:grpSpPr>
        <a:xfrm>
          <a:off x="0" y="0"/>
          <a:ext cx="0" cy="0"/>
          <a:chOff x="0" y="0"/>
          <a:chExt cx="0" cy="0"/>
        </a:xfrm>
      </p:grpSpPr>
      <p:sp>
        <p:nvSpPr>
          <p:cNvPr id="248" name="Google Shape;248;p8"/>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249" name="Google Shape;249;p8"/>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50" name="Google Shape;250;p8"/>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51" name="Google Shape;251;p8"/>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52" name="Google Shape;252;p8"/>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53" name="Google Shape;253;p8"/>
          <p:cNvSpPr/>
          <p:nvPr/>
        </p:nvSpPr>
        <p:spPr>
          <a:xfrm>
            <a:off x="556750" y="115300"/>
            <a:ext cx="8030700" cy="431100"/>
          </a:xfrm>
          <a:prstGeom prst="rect">
            <a:avLst/>
          </a:prstGeom>
          <a:solidFill>
            <a:srgbClr val="DBC7AE">
              <a:alpha val="4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8"/>
          <p:cNvSpPr txBox="1"/>
          <p:nvPr>
            <p:ph idx="4294967295" type="title"/>
          </p:nvPr>
        </p:nvSpPr>
        <p:spPr>
          <a:xfrm>
            <a:off x="1393902" y="97300"/>
            <a:ext cx="6027598" cy="467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sz="1800">
                <a:solidFill>
                  <a:schemeClr val="lt1"/>
                </a:solidFill>
                <a:latin typeface="Garamond"/>
                <a:ea typeface="Garamond"/>
                <a:cs typeface="Garamond"/>
                <a:sym typeface="Garamond"/>
              </a:rPr>
              <a:t>Challenge 3: Adequate identification of place names</a:t>
            </a:r>
            <a:endParaRPr sz="1800">
              <a:solidFill>
                <a:schemeClr val="lt1"/>
              </a:solidFill>
              <a:latin typeface="Garamond"/>
              <a:ea typeface="Garamond"/>
              <a:cs typeface="Garamond"/>
              <a:sym typeface="Garamond"/>
            </a:endParaRPr>
          </a:p>
        </p:txBody>
      </p:sp>
      <p:sp>
        <p:nvSpPr>
          <p:cNvPr id="255" name="Google Shape;255;p8"/>
          <p:cNvSpPr txBox="1"/>
          <p:nvPr/>
        </p:nvSpPr>
        <p:spPr>
          <a:xfrm>
            <a:off x="6367405" y="2638222"/>
            <a:ext cx="1947600" cy="1431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0" lang="en" sz="1200" u="none" cap="none" strike="noStrike">
                <a:solidFill>
                  <a:srgbClr val="DCC4A9"/>
                </a:solidFill>
                <a:latin typeface="Arial"/>
                <a:ea typeface="Arial"/>
                <a:cs typeface="Arial"/>
                <a:sym typeface="Arial"/>
              </a:rPr>
              <a:t>A</a:t>
            </a:r>
            <a:r>
              <a:rPr b="0" i="0" lang="en" sz="1200" u="none" cap="none" strike="noStrike">
                <a:solidFill>
                  <a:srgbClr val="DCC4A9"/>
                </a:solidFill>
                <a:latin typeface="Garamond"/>
                <a:ea typeface="Garamond"/>
                <a:cs typeface="Garamond"/>
                <a:sym typeface="Garamond"/>
              </a:rPr>
              <a:t>N, 近江国絵図 </a:t>
            </a:r>
            <a:r>
              <a:rPr b="0" i="1" lang="en" sz="1200" u="none" cap="none" strike="noStrike">
                <a:solidFill>
                  <a:srgbClr val="DCC4A9"/>
                </a:solidFill>
                <a:latin typeface="Garamond"/>
                <a:ea typeface="Garamond"/>
                <a:cs typeface="Garamond"/>
                <a:sym typeface="Garamond"/>
              </a:rPr>
              <a:t>Ōmi kuniezu </a:t>
            </a:r>
            <a:r>
              <a:rPr b="0" i="0" lang="en" sz="1200" u="none" cap="none" strike="noStrike">
                <a:solidFill>
                  <a:srgbClr val="DCC4A9"/>
                </a:solidFill>
                <a:latin typeface="Garamond"/>
                <a:ea typeface="Garamond"/>
                <a:cs typeface="Garamond"/>
                <a:sym typeface="Garamond"/>
              </a:rPr>
              <a:t>(Map of Ōmi Province), 1836, color on paper, 337 x 511 cm,  National Archives of Japan</a:t>
            </a:r>
            <a:endParaRPr b="0" i="0" sz="1400" u="none" cap="none" strike="noStrike">
              <a:solidFill>
                <a:srgbClr val="000000"/>
              </a:solidFill>
              <a:latin typeface="Garamond"/>
              <a:ea typeface="Garamond"/>
              <a:cs typeface="Garamond"/>
              <a:sym typeface="Garamond"/>
            </a:endParaRPr>
          </a:p>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chemeClr val="accent6"/>
              </a:solidFill>
              <a:latin typeface="Garamond"/>
              <a:ea typeface="Garamond"/>
              <a:cs typeface="Garamond"/>
              <a:sym typeface="Garamond"/>
            </a:endParaRPr>
          </a:p>
        </p:txBody>
      </p:sp>
      <p:sp>
        <p:nvSpPr>
          <p:cNvPr id="256" name="Google Shape;256;p8"/>
          <p:cNvSpPr txBox="1"/>
          <p:nvPr/>
        </p:nvSpPr>
        <p:spPr>
          <a:xfrm>
            <a:off x="5439525" y="85210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4"/>
              </a:solidFill>
              <a:latin typeface="Times New Roman"/>
              <a:ea typeface="Times New Roman"/>
              <a:cs typeface="Times New Roman"/>
              <a:sym typeface="Times New Roman"/>
            </a:endParaRPr>
          </a:p>
        </p:txBody>
      </p:sp>
      <p:pic>
        <p:nvPicPr>
          <p:cNvPr id="257" name="Google Shape;257;p8"/>
          <p:cNvPicPr preferRelativeResize="0"/>
          <p:nvPr/>
        </p:nvPicPr>
        <p:blipFill rotWithShape="1">
          <a:blip r:embed="rId3">
            <a:alphaModFix/>
          </a:blip>
          <a:srcRect b="0" l="0" r="0" t="0"/>
          <a:stretch/>
        </p:blipFill>
        <p:spPr>
          <a:xfrm>
            <a:off x="892098" y="725587"/>
            <a:ext cx="5350649" cy="358383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C7AE"/>
        </a:solidFill>
      </p:bgPr>
    </p:bg>
    <p:spTree>
      <p:nvGrpSpPr>
        <p:cNvPr id="261" name="Shape 261"/>
        <p:cNvGrpSpPr/>
        <p:nvPr/>
      </p:nvGrpSpPr>
      <p:grpSpPr>
        <a:xfrm>
          <a:off x="0" y="0"/>
          <a:ext cx="0" cy="0"/>
          <a:chOff x="0" y="0"/>
          <a:chExt cx="0" cy="0"/>
        </a:xfrm>
      </p:grpSpPr>
      <p:sp>
        <p:nvSpPr>
          <p:cNvPr id="262" name="Google Shape;262;g179e72663f9_0_4"/>
          <p:cNvSpPr txBox="1"/>
          <p:nvPr>
            <p:ph idx="12" type="sldNum"/>
          </p:nvPr>
        </p:nvSpPr>
        <p:spPr>
          <a:xfrm>
            <a:off x="4297650" y="4594800"/>
            <a:ext cx="548700" cy="548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300"/>
              <a:buNone/>
            </a:pPr>
            <a:fld id="{00000000-1234-1234-1234-123412341234}" type="slidenum">
              <a:rPr lang="en">
                <a:solidFill>
                  <a:schemeClr val="lt1"/>
                </a:solidFill>
              </a:rPr>
              <a:t>‹#›</a:t>
            </a:fld>
            <a:endParaRPr>
              <a:solidFill>
                <a:schemeClr val="lt1"/>
              </a:solidFill>
            </a:endParaRPr>
          </a:p>
        </p:txBody>
      </p:sp>
      <p:sp>
        <p:nvSpPr>
          <p:cNvPr id="263" name="Google Shape;263;g179e72663f9_0_4"/>
          <p:cNvSpPr txBox="1"/>
          <p:nvPr/>
        </p:nvSpPr>
        <p:spPr>
          <a:xfrm rot="-5400000">
            <a:off x="-96345" y="2496979"/>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64" name="Google Shape;264;g179e72663f9_0_4"/>
          <p:cNvSpPr txBox="1"/>
          <p:nvPr/>
        </p:nvSpPr>
        <p:spPr>
          <a:xfrm rot="5400000">
            <a:off x="8080295" y="2497120"/>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65" name="Google Shape;265;g179e72663f9_0_4"/>
          <p:cNvSpPr txBox="1"/>
          <p:nvPr/>
        </p:nvSpPr>
        <p:spPr>
          <a:xfrm>
            <a:off x="3992050" y="4621612"/>
            <a:ext cx="1160100" cy="149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66" name="Google Shape;266;g179e72663f9_0_4"/>
          <p:cNvSpPr txBox="1"/>
          <p:nvPr/>
        </p:nvSpPr>
        <p:spPr>
          <a:xfrm>
            <a:off x="3910579" y="363475"/>
            <a:ext cx="1160100" cy="149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lt2"/>
              </a:solidFill>
              <a:latin typeface="Frank Ruhl Libre"/>
              <a:ea typeface="Frank Ruhl Libre"/>
              <a:cs typeface="Frank Ruhl Libre"/>
              <a:sym typeface="Frank Ruhl Libre"/>
            </a:endParaRPr>
          </a:p>
        </p:txBody>
      </p:sp>
      <p:sp>
        <p:nvSpPr>
          <p:cNvPr id="267" name="Google Shape;267;g179e72663f9_0_4"/>
          <p:cNvSpPr/>
          <p:nvPr/>
        </p:nvSpPr>
        <p:spPr>
          <a:xfrm>
            <a:off x="556750" y="115300"/>
            <a:ext cx="8030700" cy="431100"/>
          </a:xfrm>
          <a:prstGeom prst="rect">
            <a:avLst/>
          </a:prstGeom>
          <a:solidFill>
            <a:srgbClr val="DBC7AE">
              <a:alpha val="4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g179e72663f9_0_4"/>
          <p:cNvSpPr txBox="1"/>
          <p:nvPr>
            <p:ph idx="4294967295" type="title"/>
          </p:nvPr>
        </p:nvSpPr>
        <p:spPr>
          <a:xfrm>
            <a:off x="1393902" y="97300"/>
            <a:ext cx="6027600" cy="467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b="1" lang="en" sz="1800">
                <a:solidFill>
                  <a:schemeClr val="lt1"/>
                </a:solidFill>
                <a:latin typeface="Garamond"/>
                <a:ea typeface="Garamond"/>
                <a:cs typeface="Garamond"/>
                <a:sym typeface="Garamond"/>
              </a:rPr>
              <a:t>Challenge 4</a:t>
            </a:r>
            <a:r>
              <a:rPr b="1" lang="en" sz="1800">
                <a:solidFill>
                  <a:schemeClr val="lt1"/>
                </a:solidFill>
                <a:latin typeface="Garamond"/>
                <a:ea typeface="Garamond"/>
                <a:cs typeface="Garamond"/>
                <a:sym typeface="Garamond"/>
              </a:rPr>
              <a:t>:</a:t>
            </a:r>
            <a:r>
              <a:rPr b="1" lang="en" sz="1800">
                <a:solidFill>
                  <a:schemeClr val="lt1"/>
                </a:solidFill>
                <a:latin typeface="Garamond"/>
                <a:ea typeface="Garamond"/>
                <a:cs typeface="Garamond"/>
                <a:sym typeface="Garamond"/>
              </a:rPr>
              <a:t> Recognising</a:t>
            </a:r>
            <a:r>
              <a:rPr b="1" lang="en" sz="1800">
                <a:solidFill>
                  <a:schemeClr val="lt1"/>
                </a:solidFill>
                <a:latin typeface="Garamond"/>
                <a:ea typeface="Garamond"/>
                <a:cs typeface="Garamond"/>
                <a:sym typeface="Garamond"/>
              </a:rPr>
              <a:t> </a:t>
            </a:r>
            <a:r>
              <a:rPr b="1" i="1" lang="en" sz="1800">
                <a:solidFill>
                  <a:schemeClr val="lt1"/>
                </a:solidFill>
                <a:latin typeface="Garamond"/>
                <a:ea typeface="Garamond"/>
                <a:cs typeface="Garamond"/>
                <a:sym typeface="Garamond"/>
              </a:rPr>
              <a:t>system</a:t>
            </a:r>
            <a:r>
              <a:rPr b="1" lang="en" sz="1800">
                <a:solidFill>
                  <a:schemeClr val="lt1"/>
                </a:solidFill>
                <a:latin typeface="Garamond"/>
                <a:ea typeface="Garamond"/>
                <a:cs typeface="Garamond"/>
                <a:sym typeface="Garamond"/>
              </a:rPr>
              <a:t>-transcribed inscriptions</a:t>
            </a:r>
            <a:endParaRPr sz="1800">
              <a:solidFill>
                <a:schemeClr val="lt1"/>
              </a:solidFill>
              <a:latin typeface="Garamond"/>
              <a:ea typeface="Garamond"/>
              <a:cs typeface="Garamond"/>
              <a:sym typeface="Garamond"/>
            </a:endParaRPr>
          </a:p>
        </p:txBody>
      </p:sp>
      <p:sp>
        <p:nvSpPr>
          <p:cNvPr id="269" name="Google Shape;269;g179e72663f9_0_4"/>
          <p:cNvSpPr txBox="1"/>
          <p:nvPr/>
        </p:nvSpPr>
        <p:spPr>
          <a:xfrm>
            <a:off x="4477475" y="1575225"/>
            <a:ext cx="3768900" cy="1212000"/>
          </a:xfrm>
          <a:prstGeom prst="rect">
            <a:avLst/>
          </a:prstGeom>
          <a:noFill/>
          <a:ln>
            <a:noFill/>
          </a:ln>
        </p:spPr>
        <p:txBody>
          <a:bodyPr anchorCtr="0" anchor="t" bIns="91425" lIns="91425" spcFirstLastPara="1" rIns="91425" wrap="square" tIns="91425">
            <a:spAutoFit/>
          </a:bodyPr>
          <a:lstStyle/>
          <a:p>
            <a:pPr indent="0" lvl="0" marL="0" marR="0" rtl="0" algn="r">
              <a:lnSpc>
                <a:spcPct val="115000"/>
              </a:lnSpc>
              <a:spcBef>
                <a:spcPts val="0"/>
              </a:spcBef>
              <a:spcAft>
                <a:spcPts val="0"/>
              </a:spcAft>
              <a:buClr>
                <a:srgbClr val="000000"/>
              </a:buClr>
              <a:buSzPts val="1200"/>
              <a:buFont typeface="Arial"/>
              <a:buNone/>
            </a:pPr>
            <a:r>
              <a:rPr lang="en" sz="1500">
                <a:solidFill>
                  <a:srgbClr val="DCC4A9"/>
                </a:solidFill>
                <a:latin typeface="EB Garamond"/>
                <a:ea typeface="EB Garamond"/>
                <a:cs typeface="EB Garamond"/>
                <a:sym typeface="EB Garamond"/>
              </a:rPr>
              <a:t>(a) Minimise system-transcribed errors</a:t>
            </a:r>
            <a:endParaRPr sz="1500">
              <a:solidFill>
                <a:srgbClr val="DCC4A9"/>
              </a:solidFill>
              <a:latin typeface="EB Garamond"/>
              <a:ea typeface="EB Garamond"/>
              <a:cs typeface="EB Garamond"/>
              <a:sym typeface="EB Garamond"/>
            </a:endParaRPr>
          </a:p>
          <a:p>
            <a:pPr indent="457200" lvl="0" marL="0" marR="0" rtl="0" algn="r">
              <a:lnSpc>
                <a:spcPct val="115000"/>
              </a:lnSpc>
              <a:spcBef>
                <a:spcPts val="0"/>
              </a:spcBef>
              <a:spcAft>
                <a:spcPts val="0"/>
              </a:spcAft>
              <a:buClr>
                <a:srgbClr val="000000"/>
              </a:buClr>
              <a:buSzPts val="1200"/>
              <a:buFont typeface="Arial"/>
              <a:buNone/>
            </a:pPr>
            <a:r>
              <a:rPr lang="en" sz="1500">
                <a:solidFill>
                  <a:srgbClr val="DCC4A9"/>
                </a:solidFill>
                <a:latin typeface="EB Garamond"/>
                <a:ea typeface="EB Garamond"/>
                <a:cs typeface="EB Garamond"/>
                <a:sym typeface="EB Garamond"/>
              </a:rPr>
              <a:t>E(HTR) → E(NER) </a:t>
            </a:r>
            <a:endParaRPr sz="1500">
              <a:solidFill>
                <a:srgbClr val="DCC4A9"/>
              </a:solidFill>
              <a:latin typeface="EB Garamond"/>
              <a:ea typeface="EB Garamond"/>
              <a:cs typeface="EB Garamond"/>
              <a:sym typeface="EB Garamond"/>
            </a:endParaRPr>
          </a:p>
          <a:p>
            <a:pPr indent="0" lvl="0" marL="0" marR="0" rtl="0" algn="r">
              <a:lnSpc>
                <a:spcPct val="115000"/>
              </a:lnSpc>
              <a:spcBef>
                <a:spcPts val="0"/>
              </a:spcBef>
              <a:spcAft>
                <a:spcPts val="0"/>
              </a:spcAft>
              <a:buClr>
                <a:srgbClr val="000000"/>
              </a:buClr>
              <a:buSzPts val="1200"/>
              <a:buFont typeface="Arial"/>
              <a:buNone/>
            </a:pPr>
            <a:r>
              <a:t/>
            </a:r>
            <a:endParaRPr sz="1500">
              <a:solidFill>
                <a:srgbClr val="DCC4A9"/>
              </a:solidFill>
              <a:latin typeface="EB Garamond"/>
              <a:ea typeface="EB Garamond"/>
              <a:cs typeface="EB Garamond"/>
              <a:sym typeface="EB Garamond"/>
            </a:endParaRPr>
          </a:p>
          <a:p>
            <a:pPr indent="0" lvl="0" marL="0" marR="0" rtl="0" algn="r">
              <a:lnSpc>
                <a:spcPct val="115000"/>
              </a:lnSpc>
              <a:spcBef>
                <a:spcPts val="0"/>
              </a:spcBef>
              <a:spcAft>
                <a:spcPts val="0"/>
              </a:spcAft>
              <a:buClr>
                <a:srgbClr val="000000"/>
              </a:buClr>
              <a:buSzPts val="1200"/>
              <a:buFont typeface="Arial"/>
              <a:buNone/>
            </a:pPr>
            <a:r>
              <a:rPr lang="en" sz="1500">
                <a:solidFill>
                  <a:srgbClr val="DCC4A9"/>
                </a:solidFill>
                <a:latin typeface="EB Garamond"/>
                <a:ea typeface="EB Garamond"/>
                <a:cs typeface="EB Garamond"/>
                <a:sym typeface="EB Garamond"/>
              </a:rPr>
              <a:t>(b) Assess the sensitivity of NER on HTR errors</a:t>
            </a:r>
            <a:endParaRPr b="1" i="0" sz="1500" u="none" cap="none" strike="noStrike">
              <a:solidFill>
                <a:schemeClr val="accent6"/>
              </a:solidFill>
              <a:latin typeface="EB Garamond"/>
              <a:ea typeface="EB Garamond"/>
              <a:cs typeface="EB Garamond"/>
              <a:sym typeface="EB Garamond"/>
            </a:endParaRPr>
          </a:p>
        </p:txBody>
      </p:sp>
      <p:pic>
        <p:nvPicPr>
          <p:cNvPr id="270" name="Google Shape;270;g179e72663f9_0_4"/>
          <p:cNvPicPr preferRelativeResize="0"/>
          <p:nvPr/>
        </p:nvPicPr>
        <p:blipFill rotWithShape="1">
          <a:blip r:embed="rId3">
            <a:alphaModFix/>
          </a:blip>
          <a:srcRect b="0" l="0" r="0" t="0"/>
          <a:stretch/>
        </p:blipFill>
        <p:spPr>
          <a:xfrm>
            <a:off x="946574" y="900514"/>
            <a:ext cx="2964000" cy="2371200"/>
          </a:xfrm>
          <a:prstGeom prst="rect">
            <a:avLst/>
          </a:prstGeom>
          <a:noFill/>
          <a:ln>
            <a:noFill/>
          </a:ln>
          <a:effectLst>
            <a:outerShdw blurRad="600075" rotWithShape="0" algn="bl" dir="5400000" dist="85725">
              <a:srgbClr val="000000">
                <a:alpha val="49020"/>
              </a:srgbClr>
            </a:outerShdw>
          </a:effectLst>
        </p:spPr>
      </p:pic>
      <p:sp>
        <p:nvSpPr>
          <p:cNvPr id="271" name="Google Shape;271;g179e72663f9_0_4"/>
          <p:cNvSpPr/>
          <p:nvPr/>
        </p:nvSpPr>
        <p:spPr>
          <a:xfrm>
            <a:off x="3023200" y="1040600"/>
            <a:ext cx="548700" cy="16434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g179e72663f9_0_4"/>
          <p:cNvSpPr/>
          <p:nvPr/>
        </p:nvSpPr>
        <p:spPr>
          <a:xfrm>
            <a:off x="1353850" y="1434400"/>
            <a:ext cx="1642800" cy="1598700"/>
          </a:xfrm>
          <a:prstGeom prst="roundRect">
            <a:avLst>
              <a:gd fmla="val 16667" name="adj"/>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3" name="Google Shape;273;g179e72663f9_0_4"/>
          <p:cNvPicPr preferRelativeResize="0"/>
          <p:nvPr/>
        </p:nvPicPr>
        <p:blipFill rotWithShape="1">
          <a:blip r:embed="rId4">
            <a:alphaModFix/>
          </a:blip>
          <a:srcRect b="0" l="83074" r="0" t="51934"/>
          <a:stretch/>
        </p:blipFill>
        <p:spPr>
          <a:xfrm>
            <a:off x="3686639" y="1928799"/>
            <a:ext cx="788824" cy="14911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Norfolk template">
  <a:themeElements>
    <a:clrScheme name="Custom 347">
      <a:dk1>
        <a:srgbClr val="334147"/>
      </a:dk1>
      <a:lt1>
        <a:srgbClr val="FFFFFF"/>
      </a:lt1>
      <a:dk2>
        <a:srgbClr val="89918C"/>
      </a:dk2>
      <a:lt2>
        <a:srgbClr val="F5F6F0"/>
      </a:lt2>
      <a:accent1>
        <a:srgbClr val="6EA7BB"/>
      </a:accent1>
      <a:accent2>
        <a:srgbClr val="4988A7"/>
      </a:accent2>
      <a:accent3>
        <a:srgbClr val="025766"/>
      </a:accent3>
      <a:accent4>
        <a:srgbClr val="F6D2A2"/>
      </a:accent4>
      <a:accent5>
        <a:srgbClr val="C59F72"/>
      </a:accent5>
      <a:accent6>
        <a:srgbClr val="997545"/>
      </a:accent6>
      <a:hlink>
        <a:srgbClr val="02576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1_Office 主题​​">
  <a:themeElements>
    <a:clrScheme name="自定义 1">
      <a:dk1>
        <a:srgbClr val="000000"/>
      </a:dk1>
      <a:lt1>
        <a:srgbClr val="FFFFFF"/>
      </a:lt1>
      <a:dk2>
        <a:srgbClr val="44546A"/>
      </a:dk2>
      <a:lt2>
        <a:srgbClr val="E7E6E6"/>
      </a:lt2>
      <a:accent1>
        <a:srgbClr val="7F7F7F"/>
      </a:accent1>
      <a:accent2>
        <a:srgbClr val="92915D"/>
      </a:accent2>
      <a:accent3>
        <a:srgbClr val="7F7F7F"/>
      </a:accent3>
      <a:accent4>
        <a:srgbClr val="92915D"/>
      </a:accent4>
      <a:accent5>
        <a:srgbClr val="7F7F7F"/>
      </a:accent5>
      <a:accent6>
        <a:srgbClr val="92915D"/>
      </a:accent6>
      <a:hlink>
        <a:srgbClr val="7F7F7F"/>
      </a:hlink>
      <a:folHlink>
        <a:srgbClr val="92915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